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DM Sans Bold" charset="1" panose="00000000000000000000"/>
      <p:regular r:id="rId19"/>
    </p:embeddedFont>
    <p:embeddedFont>
      <p:font typeface="DM Sans" charset="1" panose="00000000000000000000"/>
      <p:regular r:id="rId20"/>
    </p:embeddedFont>
    <p:embeddedFont>
      <p:font typeface="DM Sans Italics" charset="1" panose="000000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24.png" Type="http://schemas.openxmlformats.org/officeDocument/2006/relationships/image"/><Relationship Id="rId14" Target="../media/image25.svg" Type="http://schemas.openxmlformats.org/officeDocument/2006/relationships/image"/><Relationship Id="rId15" Target="../media/image28.png" Type="http://schemas.openxmlformats.org/officeDocument/2006/relationships/image"/><Relationship Id="rId16" Target="../media/image29.svg" Type="http://schemas.openxmlformats.org/officeDocument/2006/relationships/image"/><Relationship Id="rId2" Target="../media/image1.pn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39.jpeg" Type="http://schemas.openxmlformats.org/officeDocument/2006/relationships/image"/><Relationship Id="rId8" Target="../media/VAGZZJ12n2M.mp4" Type="http://schemas.openxmlformats.org/officeDocument/2006/relationships/video"/><Relationship Id="rId9" Target="../media/VAGZZJ12n2M.mp4" Type="http://schemas.microsoft.com/office/2007/relationships/media"/></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4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26.png" Type="http://schemas.openxmlformats.org/officeDocument/2006/relationships/image"/><Relationship Id="rId14" Target="../media/image27.svg" Type="http://schemas.openxmlformats.org/officeDocument/2006/relationships/image"/><Relationship Id="rId2" Target="../media/image1.pn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20.png" Type="http://schemas.openxmlformats.org/officeDocument/2006/relationships/image"/><Relationship Id="rId14" Target="../media/image21.svg" Type="http://schemas.openxmlformats.org/officeDocument/2006/relationships/image"/><Relationship Id="rId15" Target="../media/image24.png" Type="http://schemas.openxmlformats.org/officeDocument/2006/relationships/image"/><Relationship Id="rId16" Target="../media/image25.svg" Type="http://schemas.openxmlformats.org/officeDocument/2006/relationships/image"/><Relationship Id="rId17" Target="../media/image28.png" Type="http://schemas.openxmlformats.org/officeDocument/2006/relationships/image"/><Relationship Id="rId18" Target="../media/image29.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2.jpe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33.png" Type="http://schemas.openxmlformats.org/officeDocument/2006/relationships/image"/><Relationship Id="rId6" Target="../media/image3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26.png" Type="http://schemas.openxmlformats.org/officeDocument/2006/relationships/image"/><Relationship Id="rId14" Target="../media/image27.svg" Type="http://schemas.openxmlformats.org/officeDocument/2006/relationships/image"/><Relationship Id="rId2" Target="../media/image1.pn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20.png" Type="http://schemas.openxmlformats.org/officeDocument/2006/relationships/image"/><Relationship Id="rId14" Target="../media/image21.svg" Type="http://schemas.openxmlformats.org/officeDocument/2006/relationships/image"/><Relationship Id="rId15" Target="../media/image24.png" Type="http://schemas.openxmlformats.org/officeDocument/2006/relationships/image"/><Relationship Id="rId16" Target="../media/image25.svg" Type="http://schemas.openxmlformats.org/officeDocument/2006/relationships/image"/><Relationship Id="rId17" Target="../media/image28.png" Type="http://schemas.openxmlformats.org/officeDocument/2006/relationships/image"/><Relationship Id="rId18" Target="../media/image29.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TextBox 17" id="17"/>
          <p:cNvSpPr txBox="true"/>
          <p:nvPr/>
        </p:nvSpPr>
        <p:spPr>
          <a:xfrm rot="0">
            <a:off x="3688802" y="3136543"/>
            <a:ext cx="12827560" cy="3200970"/>
          </a:xfrm>
          <a:prstGeom prst="rect">
            <a:avLst/>
          </a:prstGeom>
        </p:spPr>
        <p:txBody>
          <a:bodyPr anchor="t" rtlCol="false" tIns="0" lIns="0" bIns="0" rIns="0">
            <a:spAutoFit/>
          </a:bodyPr>
          <a:lstStyle/>
          <a:p>
            <a:pPr algn="ctr">
              <a:lnSpc>
                <a:spcPts val="12218"/>
              </a:lnSpc>
            </a:pPr>
            <a:r>
              <a:rPr lang="en-US" b="true" sz="12998">
                <a:solidFill>
                  <a:srgbClr val="000000"/>
                </a:solidFill>
                <a:latin typeface="DM Sans Bold"/>
                <a:ea typeface="DM Sans Bold"/>
                <a:cs typeface="DM Sans Bold"/>
                <a:sym typeface="DM Sans Bold"/>
              </a:rPr>
              <a:t>Robotic Project presentation</a:t>
            </a:r>
          </a:p>
        </p:txBody>
      </p:sp>
      <p:sp>
        <p:nvSpPr>
          <p:cNvPr name="TextBox 18" id="18"/>
          <p:cNvSpPr txBox="true"/>
          <p:nvPr/>
        </p:nvSpPr>
        <p:spPr>
          <a:xfrm rot="0">
            <a:off x="4914102" y="6347808"/>
            <a:ext cx="8459795" cy="1130476"/>
          </a:xfrm>
          <a:prstGeom prst="rect">
            <a:avLst/>
          </a:prstGeom>
        </p:spPr>
        <p:txBody>
          <a:bodyPr anchor="t" rtlCol="false" tIns="0" lIns="0" bIns="0" rIns="0">
            <a:spAutoFit/>
          </a:bodyPr>
          <a:lstStyle/>
          <a:p>
            <a:pPr algn="ctr">
              <a:lnSpc>
                <a:spcPts val="4381"/>
              </a:lnSpc>
            </a:pPr>
            <a:r>
              <a:rPr lang="en-US" b="true" sz="4381" spc="-87">
                <a:solidFill>
                  <a:srgbClr val="000000"/>
                </a:solidFill>
                <a:latin typeface="DM Sans Bold"/>
                <a:ea typeface="DM Sans Bold"/>
                <a:cs typeface="DM Sans Bold"/>
                <a:sym typeface="DM Sans Bold"/>
              </a:rPr>
              <a:t>Presented by : Yiren QIU</a:t>
            </a:r>
          </a:p>
          <a:p>
            <a:pPr algn="ctr">
              <a:lnSpc>
                <a:spcPts val="4381"/>
              </a:lnSpc>
            </a:pPr>
            <a:r>
              <a:rPr lang="en-US" b="true" sz="4381" spc="-87">
                <a:solidFill>
                  <a:srgbClr val="000000"/>
                </a:solidFill>
                <a:latin typeface="DM Sans Bold"/>
                <a:ea typeface="DM Sans Bold"/>
                <a:cs typeface="DM Sans Bold"/>
                <a:sym typeface="DM Sans Bold"/>
              </a:rPr>
              <a:t>                                      Ghous Iqbal</a:t>
            </a:r>
          </a:p>
        </p:txBody>
      </p:sp>
      <p:sp>
        <p:nvSpPr>
          <p:cNvPr name="Freeform 19" id="19"/>
          <p:cNvSpPr/>
          <p:nvPr/>
        </p:nvSpPr>
        <p:spPr>
          <a:xfrm flipH="false" flipV="false" rot="0">
            <a:off x="4737926" y="2576219"/>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name="Group 3" id="3"/>
          <p:cNvGrpSpPr/>
          <p:nvPr/>
        </p:nvGrpSpPr>
        <p:grpSpPr>
          <a:xfrm rot="0">
            <a:off x="1028700" y="1261827"/>
            <a:ext cx="5038071" cy="3559266"/>
            <a:chOff x="0" y="0"/>
            <a:chExt cx="1048738" cy="740906"/>
          </a:xfrm>
        </p:grpSpPr>
        <p:sp>
          <p:nvSpPr>
            <p:cNvPr name="Freeform 4" id="4"/>
            <p:cNvSpPr/>
            <p:nvPr/>
          </p:nvSpPr>
          <p:spPr>
            <a:xfrm flipH="false" flipV="false" rot="0">
              <a:off x="0" y="0"/>
              <a:ext cx="1048738" cy="740906"/>
            </a:xfrm>
            <a:custGeom>
              <a:avLst/>
              <a:gdLst/>
              <a:ahLst/>
              <a:cxnLst/>
              <a:rect r="r" b="b" t="t" l="l"/>
              <a:pathLst>
                <a:path h="740906" w="1048738">
                  <a:moveTo>
                    <a:pt x="52247" y="0"/>
                  </a:moveTo>
                  <a:lnTo>
                    <a:pt x="996490" y="0"/>
                  </a:lnTo>
                  <a:cubicBezTo>
                    <a:pt x="1010347" y="0"/>
                    <a:pt x="1023636" y="5505"/>
                    <a:pt x="1033435" y="15303"/>
                  </a:cubicBezTo>
                  <a:cubicBezTo>
                    <a:pt x="1043233" y="25101"/>
                    <a:pt x="1048738" y="38390"/>
                    <a:pt x="1048738" y="52247"/>
                  </a:cubicBezTo>
                  <a:lnTo>
                    <a:pt x="1048738" y="688659"/>
                  </a:lnTo>
                  <a:cubicBezTo>
                    <a:pt x="1048738" y="717514"/>
                    <a:pt x="1025346" y="740906"/>
                    <a:pt x="996490" y="740906"/>
                  </a:cubicBezTo>
                  <a:lnTo>
                    <a:pt x="52247" y="740906"/>
                  </a:lnTo>
                  <a:cubicBezTo>
                    <a:pt x="23392" y="740906"/>
                    <a:pt x="0" y="717514"/>
                    <a:pt x="0" y="688659"/>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name="TextBox 5" id="5"/>
            <p:cNvSpPr txBox="true"/>
            <p:nvPr/>
          </p:nvSpPr>
          <p:spPr>
            <a:xfrm>
              <a:off x="0" y="-38100"/>
              <a:ext cx="1048738" cy="779006"/>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028700" y="5370657"/>
            <a:ext cx="5038071" cy="3995865"/>
            <a:chOff x="0" y="0"/>
            <a:chExt cx="1048738" cy="831789"/>
          </a:xfrm>
        </p:grpSpPr>
        <p:sp>
          <p:nvSpPr>
            <p:cNvPr name="Freeform 7" id="7"/>
            <p:cNvSpPr/>
            <p:nvPr/>
          </p:nvSpPr>
          <p:spPr>
            <a:xfrm flipH="false" flipV="false" rot="0">
              <a:off x="0" y="0"/>
              <a:ext cx="1048738" cy="831789"/>
            </a:xfrm>
            <a:custGeom>
              <a:avLst/>
              <a:gdLst/>
              <a:ahLst/>
              <a:cxnLst/>
              <a:rect r="r" b="b" t="t" l="l"/>
              <a:pathLst>
                <a:path h="831789" w="1048738">
                  <a:moveTo>
                    <a:pt x="52247" y="0"/>
                  </a:moveTo>
                  <a:lnTo>
                    <a:pt x="996490" y="0"/>
                  </a:lnTo>
                  <a:cubicBezTo>
                    <a:pt x="1010347" y="0"/>
                    <a:pt x="1023636" y="5505"/>
                    <a:pt x="1033435" y="15303"/>
                  </a:cubicBezTo>
                  <a:cubicBezTo>
                    <a:pt x="1043233" y="25101"/>
                    <a:pt x="1048738" y="38390"/>
                    <a:pt x="1048738" y="52247"/>
                  </a:cubicBezTo>
                  <a:lnTo>
                    <a:pt x="1048738" y="779542"/>
                  </a:lnTo>
                  <a:cubicBezTo>
                    <a:pt x="1048738" y="808397"/>
                    <a:pt x="1025346" y="831789"/>
                    <a:pt x="996490" y="831789"/>
                  </a:cubicBezTo>
                  <a:lnTo>
                    <a:pt x="52247" y="831789"/>
                  </a:lnTo>
                  <a:cubicBezTo>
                    <a:pt x="23392" y="831789"/>
                    <a:pt x="0" y="808397"/>
                    <a:pt x="0" y="779542"/>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name="TextBox 8" id="8"/>
            <p:cNvSpPr txBox="true"/>
            <p:nvPr/>
          </p:nvSpPr>
          <p:spPr>
            <a:xfrm>
              <a:off x="0" y="-38100"/>
              <a:ext cx="1048738" cy="869889"/>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6692531" y="1261827"/>
            <a:ext cx="5038071" cy="3559266"/>
            <a:chOff x="0" y="0"/>
            <a:chExt cx="1048738" cy="740906"/>
          </a:xfrm>
        </p:grpSpPr>
        <p:sp>
          <p:nvSpPr>
            <p:cNvPr name="Freeform 10" id="10"/>
            <p:cNvSpPr/>
            <p:nvPr/>
          </p:nvSpPr>
          <p:spPr>
            <a:xfrm flipH="false" flipV="false" rot="0">
              <a:off x="0" y="0"/>
              <a:ext cx="1048738" cy="740906"/>
            </a:xfrm>
            <a:custGeom>
              <a:avLst/>
              <a:gdLst/>
              <a:ahLst/>
              <a:cxnLst/>
              <a:rect r="r" b="b" t="t" l="l"/>
              <a:pathLst>
                <a:path h="740906" w="1048738">
                  <a:moveTo>
                    <a:pt x="52247" y="0"/>
                  </a:moveTo>
                  <a:lnTo>
                    <a:pt x="996490" y="0"/>
                  </a:lnTo>
                  <a:cubicBezTo>
                    <a:pt x="1010347" y="0"/>
                    <a:pt x="1023636" y="5505"/>
                    <a:pt x="1033435" y="15303"/>
                  </a:cubicBezTo>
                  <a:cubicBezTo>
                    <a:pt x="1043233" y="25101"/>
                    <a:pt x="1048738" y="38390"/>
                    <a:pt x="1048738" y="52247"/>
                  </a:cubicBezTo>
                  <a:lnTo>
                    <a:pt x="1048738" y="688659"/>
                  </a:lnTo>
                  <a:cubicBezTo>
                    <a:pt x="1048738" y="717514"/>
                    <a:pt x="1025346" y="740906"/>
                    <a:pt x="996490" y="740906"/>
                  </a:cubicBezTo>
                  <a:lnTo>
                    <a:pt x="52247" y="740906"/>
                  </a:lnTo>
                  <a:cubicBezTo>
                    <a:pt x="23392" y="740906"/>
                    <a:pt x="0" y="717514"/>
                    <a:pt x="0" y="688659"/>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name="TextBox 11" id="11"/>
            <p:cNvSpPr txBox="true"/>
            <p:nvPr/>
          </p:nvSpPr>
          <p:spPr>
            <a:xfrm>
              <a:off x="0" y="-38100"/>
              <a:ext cx="1048738" cy="779006"/>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6692531" y="5370657"/>
            <a:ext cx="5038071" cy="3995865"/>
            <a:chOff x="0" y="0"/>
            <a:chExt cx="1048738" cy="831789"/>
          </a:xfrm>
        </p:grpSpPr>
        <p:sp>
          <p:nvSpPr>
            <p:cNvPr name="Freeform 13" id="13"/>
            <p:cNvSpPr/>
            <p:nvPr/>
          </p:nvSpPr>
          <p:spPr>
            <a:xfrm flipH="false" flipV="false" rot="0">
              <a:off x="0" y="0"/>
              <a:ext cx="1048738" cy="831789"/>
            </a:xfrm>
            <a:custGeom>
              <a:avLst/>
              <a:gdLst/>
              <a:ahLst/>
              <a:cxnLst/>
              <a:rect r="r" b="b" t="t" l="l"/>
              <a:pathLst>
                <a:path h="831789" w="1048738">
                  <a:moveTo>
                    <a:pt x="52247" y="0"/>
                  </a:moveTo>
                  <a:lnTo>
                    <a:pt x="996490" y="0"/>
                  </a:lnTo>
                  <a:cubicBezTo>
                    <a:pt x="1010347" y="0"/>
                    <a:pt x="1023636" y="5505"/>
                    <a:pt x="1033435" y="15303"/>
                  </a:cubicBezTo>
                  <a:cubicBezTo>
                    <a:pt x="1043233" y="25101"/>
                    <a:pt x="1048738" y="38390"/>
                    <a:pt x="1048738" y="52247"/>
                  </a:cubicBezTo>
                  <a:lnTo>
                    <a:pt x="1048738" y="779542"/>
                  </a:lnTo>
                  <a:cubicBezTo>
                    <a:pt x="1048738" y="808397"/>
                    <a:pt x="1025346" y="831789"/>
                    <a:pt x="996490" y="831789"/>
                  </a:cubicBezTo>
                  <a:lnTo>
                    <a:pt x="52247" y="831789"/>
                  </a:lnTo>
                  <a:cubicBezTo>
                    <a:pt x="23392" y="831789"/>
                    <a:pt x="0" y="808397"/>
                    <a:pt x="0" y="779542"/>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name="TextBox 14" id="14"/>
            <p:cNvSpPr txBox="true"/>
            <p:nvPr/>
          </p:nvSpPr>
          <p:spPr>
            <a:xfrm>
              <a:off x="0" y="-38100"/>
              <a:ext cx="1048738" cy="869889"/>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028700" y="924810"/>
            <a:ext cx="5038071" cy="1005753"/>
            <a:chOff x="0" y="0"/>
            <a:chExt cx="1048738" cy="209360"/>
          </a:xfrm>
        </p:grpSpPr>
        <p:sp>
          <p:nvSpPr>
            <p:cNvPr name="Freeform 16" id="16"/>
            <p:cNvSpPr/>
            <p:nvPr/>
          </p:nvSpPr>
          <p:spPr>
            <a:xfrm flipH="false" flipV="false" rot="0">
              <a:off x="0" y="0"/>
              <a:ext cx="1048738" cy="209360"/>
            </a:xfrm>
            <a:custGeom>
              <a:avLst/>
              <a:gdLst/>
              <a:ahLst/>
              <a:cxnLst/>
              <a:rect r="r" b="b" t="t" l="l"/>
              <a:pathLst>
                <a:path h="209360" w="1048738">
                  <a:moveTo>
                    <a:pt x="26124" y="0"/>
                  </a:moveTo>
                  <a:lnTo>
                    <a:pt x="1022614" y="0"/>
                  </a:lnTo>
                  <a:cubicBezTo>
                    <a:pt x="1029542" y="0"/>
                    <a:pt x="1036187" y="2752"/>
                    <a:pt x="1041086" y="7651"/>
                  </a:cubicBezTo>
                  <a:cubicBezTo>
                    <a:pt x="1045985" y="12551"/>
                    <a:pt x="1048738" y="19195"/>
                    <a:pt x="1048738" y="26124"/>
                  </a:cubicBezTo>
                  <a:lnTo>
                    <a:pt x="1048738" y="183236"/>
                  </a:lnTo>
                  <a:cubicBezTo>
                    <a:pt x="1048738" y="197664"/>
                    <a:pt x="1037042" y="209360"/>
                    <a:pt x="1022614" y="209360"/>
                  </a:cubicBezTo>
                  <a:lnTo>
                    <a:pt x="26124" y="209360"/>
                  </a:lnTo>
                  <a:cubicBezTo>
                    <a:pt x="19195" y="209360"/>
                    <a:pt x="12551" y="206608"/>
                    <a:pt x="7651" y="201709"/>
                  </a:cubicBezTo>
                  <a:cubicBezTo>
                    <a:pt x="2752" y="196809"/>
                    <a:pt x="0" y="190165"/>
                    <a:pt x="0" y="183236"/>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name="TextBox 17" id="17"/>
            <p:cNvSpPr txBox="true"/>
            <p:nvPr/>
          </p:nvSpPr>
          <p:spPr>
            <a:xfrm>
              <a:off x="0" y="-38100"/>
              <a:ext cx="1048738" cy="24746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028700" y="5143500"/>
            <a:ext cx="5038071" cy="895893"/>
            <a:chOff x="0" y="0"/>
            <a:chExt cx="1048738" cy="186491"/>
          </a:xfrm>
        </p:grpSpPr>
        <p:sp>
          <p:nvSpPr>
            <p:cNvPr name="Freeform 19" id="19"/>
            <p:cNvSpPr/>
            <p:nvPr/>
          </p:nvSpPr>
          <p:spPr>
            <a:xfrm flipH="false" flipV="false" rot="0">
              <a:off x="0" y="0"/>
              <a:ext cx="1048738" cy="186491"/>
            </a:xfrm>
            <a:custGeom>
              <a:avLst/>
              <a:gdLst/>
              <a:ahLst/>
              <a:cxnLst/>
              <a:rect r="r" b="b" t="t" l="l"/>
              <a:pathLst>
                <a:path h="186491" w="1048738">
                  <a:moveTo>
                    <a:pt x="26124" y="0"/>
                  </a:moveTo>
                  <a:lnTo>
                    <a:pt x="1022614" y="0"/>
                  </a:lnTo>
                  <a:cubicBezTo>
                    <a:pt x="1029542" y="0"/>
                    <a:pt x="1036187" y="2752"/>
                    <a:pt x="1041086" y="7651"/>
                  </a:cubicBezTo>
                  <a:cubicBezTo>
                    <a:pt x="1045985" y="12551"/>
                    <a:pt x="1048738" y="19195"/>
                    <a:pt x="1048738" y="26124"/>
                  </a:cubicBezTo>
                  <a:lnTo>
                    <a:pt x="1048738" y="160368"/>
                  </a:lnTo>
                  <a:cubicBezTo>
                    <a:pt x="1048738" y="167296"/>
                    <a:pt x="1045985" y="173941"/>
                    <a:pt x="1041086" y="178840"/>
                  </a:cubicBezTo>
                  <a:cubicBezTo>
                    <a:pt x="1036187" y="183739"/>
                    <a:pt x="1029542" y="186491"/>
                    <a:pt x="1022614" y="186491"/>
                  </a:cubicBezTo>
                  <a:lnTo>
                    <a:pt x="26124" y="186491"/>
                  </a:lnTo>
                  <a:cubicBezTo>
                    <a:pt x="11696" y="186491"/>
                    <a:pt x="0" y="174795"/>
                    <a:pt x="0" y="160368"/>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name="TextBox 20" id="20"/>
            <p:cNvSpPr txBox="true"/>
            <p:nvPr/>
          </p:nvSpPr>
          <p:spPr>
            <a:xfrm>
              <a:off x="0" y="-38100"/>
              <a:ext cx="1048738" cy="224591"/>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6692531" y="924810"/>
            <a:ext cx="5038071" cy="1005753"/>
            <a:chOff x="0" y="0"/>
            <a:chExt cx="1048738" cy="209360"/>
          </a:xfrm>
        </p:grpSpPr>
        <p:sp>
          <p:nvSpPr>
            <p:cNvPr name="Freeform 22" id="22"/>
            <p:cNvSpPr/>
            <p:nvPr/>
          </p:nvSpPr>
          <p:spPr>
            <a:xfrm flipH="false" flipV="false" rot="0">
              <a:off x="0" y="0"/>
              <a:ext cx="1048738" cy="209360"/>
            </a:xfrm>
            <a:custGeom>
              <a:avLst/>
              <a:gdLst/>
              <a:ahLst/>
              <a:cxnLst/>
              <a:rect r="r" b="b" t="t" l="l"/>
              <a:pathLst>
                <a:path h="209360" w="1048738">
                  <a:moveTo>
                    <a:pt x="26124" y="0"/>
                  </a:moveTo>
                  <a:lnTo>
                    <a:pt x="1022614" y="0"/>
                  </a:lnTo>
                  <a:cubicBezTo>
                    <a:pt x="1029542" y="0"/>
                    <a:pt x="1036187" y="2752"/>
                    <a:pt x="1041086" y="7651"/>
                  </a:cubicBezTo>
                  <a:cubicBezTo>
                    <a:pt x="1045985" y="12551"/>
                    <a:pt x="1048738" y="19195"/>
                    <a:pt x="1048738" y="26124"/>
                  </a:cubicBezTo>
                  <a:lnTo>
                    <a:pt x="1048738" y="183236"/>
                  </a:lnTo>
                  <a:cubicBezTo>
                    <a:pt x="1048738" y="197664"/>
                    <a:pt x="1037042" y="209360"/>
                    <a:pt x="1022614" y="209360"/>
                  </a:cubicBezTo>
                  <a:lnTo>
                    <a:pt x="26124" y="209360"/>
                  </a:lnTo>
                  <a:cubicBezTo>
                    <a:pt x="19195" y="209360"/>
                    <a:pt x="12551" y="206608"/>
                    <a:pt x="7651" y="201709"/>
                  </a:cubicBezTo>
                  <a:cubicBezTo>
                    <a:pt x="2752" y="196809"/>
                    <a:pt x="0" y="190165"/>
                    <a:pt x="0" y="183236"/>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name="TextBox 23" id="23"/>
            <p:cNvSpPr txBox="true"/>
            <p:nvPr/>
          </p:nvSpPr>
          <p:spPr>
            <a:xfrm>
              <a:off x="0" y="-38100"/>
              <a:ext cx="1048738" cy="247460"/>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6692531" y="5143500"/>
            <a:ext cx="5038071" cy="895893"/>
            <a:chOff x="0" y="0"/>
            <a:chExt cx="1048738" cy="186491"/>
          </a:xfrm>
        </p:grpSpPr>
        <p:sp>
          <p:nvSpPr>
            <p:cNvPr name="Freeform 25" id="25"/>
            <p:cNvSpPr/>
            <p:nvPr/>
          </p:nvSpPr>
          <p:spPr>
            <a:xfrm flipH="false" flipV="false" rot="0">
              <a:off x="0" y="0"/>
              <a:ext cx="1048738" cy="186491"/>
            </a:xfrm>
            <a:custGeom>
              <a:avLst/>
              <a:gdLst/>
              <a:ahLst/>
              <a:cxnLst/>
              <a:rect r="r" b="b" t="t" l="l"/>
              <a:pathLst>
                <a:path h="186491" w="1048738">
                  <a:moveTo>
                    <a:pt x="26124" y="0"/>
                  </a:moveTo>
                  <a:lnTo>
                    <a:pt x="1022614" y="0"/>
                  </a:lnTo>
                  <a:cubicBezTo>
                    <a:pt x="1029542" y="0"/>
                    <a:pt x="1036187" y="2752"/>
                    <a:pt x="1041086" y="7651"/>
                  </a:cubicBezTo>
                  <a:cubicBezTo>
                    <a:pt x="1045985" y="12551"/>
                    <a:pt x="1048738" y="19195"/>
                    <a:pt x="1048738" y="26124"/>
                  </a:cubicBezTo>
                  <a:lnTo>
                    <a:pt x="1048738" y="160368"/>
                  </a:lnTo>
                  <a:cubicBezTo>
                    <a:pt x="1048738" y="167296"/>
                    <a:pt x="1045985" y="173941"/>
                    <a:pt x="1041086" y="178840"/>
                  </a:cubicBezTo>
                  <a:cubicBezTo>
                    <a:pt x="1036187" y="183739"/>
                    <a:pt x="1029542" y="186491"/>
                    <a:pt x="1022614" y="186491"/>
                  </a:cubicBezTo>
                  <a:lnTo>
                    <a:pt x="26124" y="186491"/>
                  </a:lnTo>
                  <a:cubicBezTo>
                    <a:pt x="11696" y="186491"/>
                    <a:pt x="0" y="174795"/>
                    <a:pt x="0" y="160368"/>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name="TextBox 26" id="26"/>
            <p:cNvSpPr txBox="true"/>
            <p:nvPr/>
          </p:nvSpPr>
          <p:spPr>
            <a:xfrm>
              <a:off x="0" y="-38100"/>
              <a:ext cx="1048738" cy="224591"/>
            </a:xfrm>
            <a:prstGeom prst="rect">
              <a:avLst/>
            </a:prstGeom>
          </p:spPr>
          <p:txBody>
            <a:bodyPr anchor="ctr" rtlCol="false" tIns="50800" lIns="50800" bIns="50800" rIns="50800"/>
            <a:lstStyle/>
            <a:p>
              <a:pPr algn="ctr">
                <a:lnSpc>
                  <a:spcPts val="2659"/>
                </a:lnSpc>
              </a:pPr>
            </a:p>
          </p:txBody>
        </p:sp>
      </p:grpSp>
      <p:sp>
        <p:nvSpPr>
          <p:cNvPr name="Freeform 27" id="27"/>
          <p:cNvSpPr/>
          <p:nvPr/>
        </p:nvSpPr>
        <p:spPr>
          <a:xfrm flipH="false" flipV="false" rot="0">
            <a:off x="13311752" y="1820230"/>
            <a:ext cx="3032484" cy="6646539"/>
          </a:xfrm>
          <a:custGeom>
            <a:avLst/>
            <a:gdLst/>
            <a:ahLst/>
            <a:cxnLst/>
            <a:rect r="r" b="b" t="t" l="l"/>
            <a:pathLst>
              <a:path h="6646539" w="3032484">
                <a:moveTo>
                  <a:pt x="0" y="0"/>
                </a:moveTo>
                <a:lnTo>
                  <a:pt x="3032483" y="0"/>
                </a:lnTo>
                <a:lnTo>
                  <a:pt x="3032483" y="6646540"/>
                </a:lnTo>
                <a:lnTo>
                  <a:pt x="0" y="66465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8" id="28"/>
          <p:cNvSpPr txBox="true"/>
          <p:nvPr/>
        </p:nvSpPr>
        <p:spPr>
          <a:xfrm rot="0">
            <a:off x="1322328" y="1137631"/>
            <a:ext cx="4508440" cy="628402"/>
          </a:xfrm>
          <a:prstGeom prst="rect">
            <a:avLst/>
          </a:prstGeom>
        </p:spPr>
        <p:txBody>
          <a:bodyPr anchor="t" rtlCol="false" tIns="0" lIns="0" bIns="0" rIns="0">
            <a:spAutoFit/>
          </a:bodyPr>
          <a:lstStyle/>
          <a:p>
            <a:pPr algn="l">
              <a:lnSpc>
                <a:spcPts val="2495"/>
              </a:lnSpc>
            </a:pPr>
            <a:r>
              <a:rPr lang="en-US" sz="2132">
                <a:solidFill>
                  <a:srgbClr val="000000"/>
                </a:solidFill>
                <a:latin typeface="DM Sans"/>
                <a:ea typeface="DM Sans"/>
                <a:cs typeface="DM Sans"/>
                <a:sym typeface="DM Sans"/>
              </a:rPr>
              <a:t>Development of a LaneDetector Class for Video Stream Processing</a:t>
            </a:r>
          </a:p>
        </p:txBody>
      </p:sp>
      <p:sp>
        <p:nvSpPr>
          <p:cNvPr name="TextBox 29" id="29"/>
          <p:cNvSpPr txBox="true"/>
          <p:nvPr/>
        </p:nvSpPr>
        <p:spPr>
          <a:xfrm rot="0">
            <a:off x="7075025" y="1118248"/>
            <a:ext cx="4137951" cy="628402"/>
          </a:xfrm>
          <a:prstGeom prst="rect">
            <a:avLst/>
          </a:prstGeom>
        </p:spPr>
        <p:txBody>
          <a:bodyPr anchor="t" rtlCol="false" tIns="0" lIns="0" bIns="0" rIns="0">
            <a:spAutoFit/>
          </a:bodyPr>
          <a:lstStyle/>
          <a:p>
            <a:pPr algn="l">
              <a:lnSpc>
                <a:spcPts val="2495"/>
              </a:lnSpc>
            </a:pPr>
            <a:r>
              <a:rPr lang="en-US" sz="2132">
                <a:solidFill>
                  <a:srgbClr val="000000"/>
                </a:solidFill>
                <a:latin typeface="DM Sans"/>
                <a:ea typeface="DM Sans"/>
                <a:cs typeface="DM Sans"/>
                <a:sym typeface="DM Sans"/>
              </a:rPr>
              <a:t>Localization Functions for Pixel Position Compensation</a:t>
            </a:r>
          </a:p>
        </p:txBody>
      </p:sp>
      <p:sp>
        <p:nvSpPr>
          <p:cNvPr name="TextBox 30" id="30"/>
          <p:cNvSpPr txBox="true"/>
          <p:nvPr/>
        </p:nvSpPr>
        <p:spPr>
          <a:xfrm rot="0">
            <a:off x="1298943" y="5282008"/>
            <a:ext cx="4924323" cy="628402"/>
          </a:xfrm>
          <a:prstGeom prst="rect">
            <a:avLst/>
          </a:prstGeom>
        </p:spPr>
        <p:txBody>
          <a:bodyPr anchor="t" rtlCol="false" tIns="0" lIns="0" bIns="0" rIns="0">
            <a:spAutoFit/>
          </a:bodyPr>
          <a:lstStyle/>
          <a:p>
            <a:pPr algn="l">
              <a:lnSpc>
                <a:spcPts val="2495"/>
              </a:lnSpc>
            </a:pPr>
            <a:r>
              <a:rPr lang="en-US" sz="2132">
                <a:solidFill>
                  <a:srgbClr val="000000"/>
                </a:solidFill>
                <a:latin typeface="DM Sans"/>
                <a:ea typeface="DM Sans"/>
                <a:cs typeface="DM Sans"/>
                <a:sym typeface="DM Sans"/>
              </a:rPr>
              <a:t>Image Processing and Coordinate System Transformation</a:t>
            </a:r>
          </a:p>
        </p:txBody>
      </p:sp>
      <p:sp>
        <p:nvSpPr>
          <p:cNvPr name="TextBox 31" id="31"/>
          <p:cNvSpPr txBox="true"/>
          <p:nvPr/>
        </p:nvSpPr>
        <p:spPr>
          <a:xfrm rot="0">
            <a:off x="7062826" y="5282008"/>
            <a:ext cx="4387064" cy="628402"/>
          </a:xfrm>
          <a:prstGeom prst="rect">
            <a:avLst/>
          </a:prstGeom>
        </p:spPr>
        <p:txBody>
          <a:bodyPr anchor="t" rtlCol="false" tIns="0" lIns="0" bIns="0" rIns="0">
            <a:spAutoFit/>
          </a:bodyPr>
          <a:lstStyle/>
          <a:p>
            <a:pPr algn="l">
              <a:lnSpc>
                <a:spcPts val="2495"/>
              </a:lnSpc>
            </a:pPr>
            <a:r>
              <a:rPr lang="en-US" sz="2132">
                <a:solidFill>
                  <a:srgbClr val="000000"/>
                </a:solidFill>
                <a:latin typeface="DM Sans"/>
                <a:ea typeface="DM Sans"/>
                <a:cs typeface="DM Sans"/>
                <a:sym typeface="DM Sans"/>
              </a:rPr>
              <a:t>Map Management with Storage, Extraction, and Overwrite Logic</a:t>
            </a:r>
          </a:p>
        </p:txBody>
      </p:sp>
      <p:sp>
        <p:nvSpPr>
          <p:cNvPr name="TextBox 32" id="32"/>
          <p:cNvSpPr txBox="true"/>
          <p:nvPr/>
        </p:nvSpPr>
        <p:spPr>
          <a:xfrm rot="0">
            <a:off x="1298943" y="2044103"/>
            <a:ext cx="4497584" cy="2304954"/>
          </a:xfrm>
          <a:prstGeom prst="rect">
            <a:avLst/>
          </a:prstGeom>
        </p:spPr>
        <p:txBody>
          <a:bodyPr anchor="t" rtlCol="false" tIns="0" lIns="0" bIns="0" rIns="0">
            <a:spAutoFit/>
          </a:bodyPr>
          <a:lstStyle/>
          <a:p>
            <a:pPr algn="l" marL="0" indent="0" lvl="0">
              <a:lnSpc>
                <a:spcPts val="2347"/>
              </a:lnSpc>
              <a:spcBef>
                <a:spcPct val="0"/>
              </a:spcBef>
            </a:pPr>
            <a:r>
              <a:rPr lang="en-US" sz="1739" spc="104">
                <a:solidFill>
                  <a:srgbClr val="000000"/>
                </a:solidFill>
                <a:latin typeface="DM Sans"/>
                <a:ea typeface="DM Sans"/>
                <a:cs typeface="DM Sans"/>
                <a:sym typeface="DM Sans"/>
              </a:rPr>
              <a:t>To obtain pixel data of two-dimensional lines, we meticulously analyzed the video acquisition and processing methods in the DetectLane file and independently designed an additional LaneDetector Class to handle video streams resubscribed from the ROS system.</a:t>
            </a:r>
          </a:p>
        </p:txBody>
      </p:sp>
      <p:sp>
        <p:nvSpPr>
          <p:cNvPr name="TextBox 33" id="33"/>
          <p:cNvSpPr txBox="true"/>
          <p:nvPr/>
        </p:nvSpPr>
        <p:spPr>
          <a:xfrm rot="0">
            <a:off x="6973241" y="2044103"/>
            <a:ext cx="4476650" cy="2582844"/>
          </a:xfrm>
          <a:prstGeom prst="rect">
            <a:avLst/>
          </a:prstGeom>
        </p:spPr>
        <p:txBody>
          <a:bodyPr anchor="t" rtlCol="false" tIns="0" lIns="0" bIns="0" rIns="0">
            <a:spAutoFit/>
          </a:bodyPr>
          <a:lstStyle/>
          <a:p>
            <a:pPr algn="l" marL="0" indent="0" lvl="0">
              <a:lnSpc>
                <a:spcPts val="2336"/>
              </a:lnSpc>
              <a:spcBef>
                <a:spcPct val="0"/>
              </a:spcBef>
            </a:pPr>
            <a:r>
              <a:rPr lang="en-US" sz="1730" spc="103">
                <a:solidFill>
                  <a:srgbClr val="000000"/>
                </a:solidFill>
                <a:latin typeface="DM Sans"/>
                <a:ea typeface="DM Sans"/>
                <a:cs typeface="DM Sans"/>
                <a:sym typeface="DM Sans"/>
              </a:rPr>
              <a:t>To compensate for the loss of pixel position, we designed an additional function, odometry_callback, to perform localization of the turtlebot itself and the get_global_pose function for localization in the world coordinate system, aiming to ensure that the final line pixel points are meaningful.</a:t>
            </a:r>
          </a:p>
        </p:txBody>
      </p:sp>
      <p:sp>
        <p:nvSpPr>
          <p:cNvPr name="TextBox 34" id="34"/>
          <p:cNvSpPr txBox="true"/>
          <p:nvPr/>
        </p:nvSpPr>
        <p:spPr>
          <a:xfrm rot="0">
            <a:off x="7062826" y="6734718"/>
            <a:ext cx="4137951" cy="1598295"/>
          </a:xfrm>
          <a:prstGeom prst="rect">
            <a:avLst/>
          </a:prstGeom>
        </p:spPr>
        <p:txBody>
          <a:bodyPr anchor="t" rtlCol="false" tIns="0" lIns="0" bIns="0" rIns="0">
            <a:spAutoFit/>
          </a:bodyPr>
          <a:lstStyle/>
          <a:p>
            <a:pPr algn="l" marL="0" indent="0" lvl="0">
              <a:lnSpc>
                <a:spcPts val="2160"/>
              </a:lnSpc>
              <a:spcBef>
                <a:spcPct val="0"/>
              </a:spcBef>
            </a:pPr>
            <a:r>
              <a:rPr lang="en-US" sz="1600" spc="96">
                <a:solidFill>
                  <a:srgbClr val="000000"/>
                </a:solidFill>
                <a:latin typeface="DM Sans"/>
                <a:ea typeface="DM Sans"/>
                <a:cs typeface="DM Sans"/>
                <a:sym typeface="DM Sans"/>
              </a:rPr>
              <a:t>We designed storage and extraction functions for the aforementioned information and additionally developed map read-write methods to complete the overwrite logic for the SLAM map.</a:t>
            </a:r>
          </a:p>
        </p:txBody>
      </p:sp>
      <p:sp>
        <p:nvSpPr>
          <p:cNvPr name="TextBox 35" id="35"/>
          <p:cNvSpPr txBox="true"/>
          <p:nvPr/>
        </p:nvSpPr>
        <p:spPr>
          <a:xfrm rot="0">
            <a:off x="1298943" y="6059805"/>
            <a:ext cx="4555210" cy="3198495"/>
          </a:xfrm>
          <a:prstGeom prst="rect">
            <a:avLst/>
          </a:prstGeom>
        </p:spPr>
        <p:txBody>
          <a:bodyPr anchor="t" rtlCol="false" tIns="0" lIns="0" bIns="0" rIns="0">
            <a:spAutoFit/>
          </a:bodyPr>
          <a:lstStyle/>
          <a:p>
            <a:pPr algn="l" marL="0" indent="0" lvl="0">
              <a:lnSpc>
                <a:spcPts val="2160"/>
              </a:lnSpc>
              <a:spcBef>
                <a:spcPct val="0"/>
              </a:spcBef>
            </a:pPr>
            <a:r>
              <a:rPr lang="en-US" sz="1600" spc="96">
                <a:solidFill>
                  <a:srgbClr val="000000"/>
                </a:solidFill>
                <a:latin typeface="DM Sans"/>
                <a:ea typeface="DM Sans"/>
                <a:cs typeface="DM Sans"/>
                <a:sym typeface="DM Sans"/>
              </a:rPr>
              <a:t>We designed the process_image function, which, by combining the camera's intrinsic and extrinsic parameter matrices with the aforementioned information, extracted reasonable obstacle pixel positions. Considering the issue of dense pixel points, we adopted a sparse logic and successfully implemented the conversion between image coordinates, ground coordinates, robot coordinates, world coordinate systems, and SLAM map coordinate systems.</a:t>
            </a:r>
          </a:p>
        </p:txBody>
      </p:sp>
      <p:sp>
        <p:nvSpPr>
          <p:cNvPr name="Freeform 36" id="36"/>
          <p:cNvSpPr/>
          <p:nvPr/>
        </p:nvSpPr>
        <p:spPr>
          <a:xfrm flipH="false" flipV="false" rot="-10800000">
            <a:off x="14827993" y="-1392447"/>
            <a:ext cx="4017146" cy="3158481"/>
          </a:xfrm>
          <a:custGeom>
            <a:avLst/>
            <a:gdLst/>
            <a:ahLst/>
            <a:cxnLst/>
            <a:rect r="r" b="b" t="t" l="l"/>
            <a:pathLst>
              <a:path h="3158481" w="4017146">
                <a:moveTo>
                  <a:pt x="0" y="0"/>
                </a:moveTo>
                <a:lnTo>
                  <a:pt x="4017147" y="0"/>
                </a:lnTo>
                <a:lnTo>
                  <a:pt x="4017147" y="3158481"/>
                </a:lnTo>
                <a:lnTo>
                  <a:pt x="0" y="31584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37" id="37"/>
          <p:cNvSpPr/>
          <p:nvPr/>
        </p:nvSpPr>
        <p:spPr>
          <a:xfrm flipH="false" flipV="false" rot="0">
            <a:off x="4580296" y="-1616873"/>
            <a:ext cx="4224468" cy="2645573"/>
          </a:xfrm>
          <a:custGeom>
            <a:avLst/>
            <a:gdLst/>
            <a:ahLst/>
            <a:cxnLst/>
            <a:rect r="r" b="b" t="t" l="l"/>
            <a:pathLst>
              <a:path h="2645573" w="4224468">
                <a:moveTo>
                  <a:pt x="0" y="0"/>
                </a:moveTo>
                <a:lnTo>
                  <a:pt x="4224469" y="0"/>
                </a:lnTo>
                <a:lnTo>
                  <a:pt x="4224469" y="2645573"/>
                </a:lnTo>
                <a:lnTo>
                  <a:pt x="0" y="26455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38" id="38"/>
          <p:cNvSpPr/>
          <p:nvPr/>
        </p:nvSpPr>
        <p:spPr>
          <a:xfrm flipH="false" flipV="false" rot="0">
            <a:off x="8285780"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39" id="39"/>
          <p:cNvSpPr/>
          <p:nvPr/>
        </p:nvSpPr>
        <p:spPr>
          <a:xfrm flipH="false" flipV="false" rot="-5400000">
            <a:off x="12134412" y="9245030"/>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40" id="40"/>
          <p:cNvSpPr/>
          <p:nvPr/>
        </p:nvSpPr>
        <p:spPr>
          <a:xfrm flipH="false" flipV="false" rot="0">
            <a:off x="-1558320"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41" id="41"/>
          <p:cNvSpPr/>
          <p:nvPr/>
        </p:nvSpPr>
        <p:spPr>
          <a:xfrm flipH="false" flipV="false" rot="0">
            <a:off x="17259300" y="7433853"/>
            <a:ext cx="1794966" cy="1932669"/>
          </a:xfrm>
          <a:custGeom>
            <a:avLst/>
            <a:gdLst/>
            <a:ahLst/>
            <a:cxnLst/>
            <a:rect r="r" b="b" t="t" l="l"/>
            <a:pathLst>
              <a:path h="1932669" w="1794966">
                <a:moveTo>
                  <a:pt x="0" y="0"/>
                </a:moveTo>
                <a:lnTo>
                  <a:pt x="1794966" y="0"/>
                </a:lnTo>
                <a:lnTo>
                  <a:pt x="1794966" y="1932669"/>
                </a:lnTo>
                <a:lnTo>
                  <a:pt x="0" y="193266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42" id="42"/>
          <p:cNvSpPr/>
          <p:nvPr/>
        </p:nvSpPr>
        <p:spPr>
          <a:xfrm flipH="false" flipV="false" rot="0">
            <a:off x="-744232" y="460501"/>
            <a:ext cx="1488463" cy="1602652"/>
          </a:xfrm>
          <a:custGeom>
            <a:avLst/>
            <a:gdLst/>
            <a:ahLst/>
            <a:cxnLst/>
            <a:rect r="r" b="b" t="t" l="l"/>
            <a:pathLst>
              <a:path h="1602652" w="1488463">
                <a:moveTo>
                  <a:pt x="0" y="0"/>
                </a:moveTo>
                <a:lnTo>
                  <a:pt x="1488464" y="0"/>
                </a:lnTo>
                <a:lnTo>
                  <a:pt x="1488464" y="1602652"/>
                </a:lnTo>
                <a:lnTo>
                  <a:pt x="0" y="160265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0819907" y="1950456"/>
            <a:ext cx="4208573" cy="4247184"/>
          </a:xfrm>
          <a:custGeom>
            <a:avLst/>
            <a:gdLst/>
            <a:ahLst/>
            <a:cxnLst/>
            <a:rect r="r" b="b" t="t" l="l"/>
            <a:pathLst>
              <a:path h="4247184" w="4208573">
                <a:moveTo>
                  <a:pt x="0" y="0"/>
                </a:moveTo>
                <a:lnTo>
                  <a:pt x="4208573" y="0"/>
                </a:lnTo>
                <a:lnTo>
                  <a:pt x="4208573"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0256115" y="2639048"/>
            <a:ext cx="7181225" cy="5008904"/>
          </a:xfrm>
          <a:custGeom>
            <a:avLst/>
            <a:gdLst/>
            <a:ahLst/>
            <a:cxnLst/>
            <a:rect r="r" b="b" t="t" l="l"/>
            <a:pathLst>
              <a:path h="5008904" w="7181225">
                <a:moveTo>
                  <a:pt x="0" y="0"/>
                </a:moveTo>
                <a:lnTo>
                  <a:pt x="7181225" y="0"/>
                </a:lnTo>
                <a:lnTo>
                  <a:pt x="7181225" y="5008904"/>
                </a:lnTo>
                <a:lnTo>
                  <a:pt x="0" y="50089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5" id="5">
            <a:hlinkClick action="ppaction://media"/>
          </p:cNvPr>
          <p:cNvPicPr>
            <a:picLocks noChangeAspect="true"/>
          </p:cNvPicPr>
          <p:nvPr>
            <a:videoFile r:link="rId8"/>
            <p:extLst>
              <p:ext uri="{DAA4B4D4-6D71-4841-9C94-3DE7FCFB9230}">
                <p14:media xmlns:p14="http://schemas.microsoft.com/office/powerpoint/2010/main" r:embed="rId9"/>
              </p:ext>
            </p:extLst>
          </p:nvPr>
        </p:nvPicPr>
        <p:blipFill>
          <a:blip r:embed="rId7"/>
          <a:srcRect l="0" t="0" r="0" b="0"/>
          <a:stretch>
            <a:fillRect/>
          </a:stretch>
        </p:blipFill>
        <p:spPr>
          <a:xfrm flipH="false" flipV="false" rot="0">
            <a:off x="502425" y="4334084"/>
            <a:ext cx="9515061" cy="5391868"/>
          </a:xfrm>
          <a:prstGeom prst="rect">
            <a:avLst/>
          </a:prstGeom>
        </p:spPr>
      </p:pic>
      <p:sp>
        <p:nvSpPr>
          <p:cNvPr name="TextBox 6" id="6"/>
          <p:cNvSpPr txBox="true"/>
          <p:nvPr/>
        </p:nvSpPr>
        <p:spPr>
          <a:xfrm rot="0">
            <a:off x="1028700" y="133350"/>
            <a:ext cx="9227415" cy="3958844"/>
          </a:xfrm>
          <a:prstGeom prst="rect">
            <a:avLst/>
          </a:prstGeom>
        </p:spPr>
        <p:txBody>
          <a:bodyPr anchor="t" rtlCol="false" tIns="0" lIns="0" bIns="0" rIns="0">
            <a:spAutoFit/>
          </a:bodyPr>
          <a:lstStyle/>
          <a:p>
            <a:pPr algn="l">
              <a:lnSpc>
                <a:spcPts val="6207"/>
              </a:lnSpc>
            </a:pPr>
            <a:r>
              <a:rPr lang="en-US" sz="6399" b="true">
                <a:solidFill>
                  <a:srgbClr val="000000"/>
                </a:solidFill>
                <a:latin typeface="DM Sans Bold"/>
                <a:ea typeface="DM Sans Bold"/>
                <a:cs typeface="DM Sans Bold"/>
                <a:sym typeface="DM Sans Bold"/>
              </a:rPr>
              <a:t>Ultimately,</a:t>
            </a:r>
          </a:p>
          <a:p>
            <a:pPr algn="l">
              <a:lnSpc>
                <a:spcPts val="6207"/>
              </a:lnSpc>
            </a:pPr>
            <a:r>
              <a:rPr lang="en-US" sz="6399" b="true">
                <a:solidFill>
                  <a:srgbClr val="000000"/>
                </a:solidFill>
                <a:latin typeface="DM Sans Bold"/>
                <a:ea typeface="DM Sans Bold"/>
                <a:cs typeface="DM Sans Bold"/>
                <a:sym typeface="DM Sans Bold"/>
              </a:rPr>
              <a:t>What we have strived to achieve a preliminary milestone in our research.</a:t>
            </a:r>
          </a:p>
        </p:txBody>
      </p:sp>
    </p:spTree>
  </p:cSld>
  <p:clrMapOvr>
    <a:masterClrMapping/>
  </p:clrMapOvr>
  <p:timing>
    <p:tnLst>
      <p:par>
        <p:cTn dur="indefinite" restart="never" nodeType="tmRoot">
          <p:childTnLst>
            <p:video>
              <p:cMediaNode vol="100000">
                <p:cTn fill="hold" display="false">
                  <p:stCondLst>
                    <p:cond delay="indefinite"/>
                  </p:stCondLst>
                </p:cTn>
                <p:tgtEl>
                  <p:spTgt spid="5"/>
                </p:tgtEl>
              </p:cMediaNode>
            </p:video>
          </p:childTnLst>
        </p:cTn>
      </p:par>
    </p:tnLst>
  </p:timing>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2103779" y="87548"/>
            <a:ext cx="4208573" cy="4247184"/>
          </a:xfrm>
          <a:custGeom>
            <a:avLst/>
            <a:gdLst/>
            <a:ahLst/>
            <a:cxnLst/>
            <a:rect r="r" b="b" t="t" l="l"/>
            <a:pathLst>
              <a:path h="4247184" w="4208573">
                <a:moveTo>
                  <a:pt x="0" y="0"/>
                </a:moveTo>
                <a:lnTo>
                  <a:pt x="4208574" y="0"/>
                </a:lnTo>
                <a:lnTo>
                  <a:pt x="4208574"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2617493" y="4238442"/>
            <a:ext cx="5469154" cy="5469154"/>
          </a:xfrm>
          <a:custGeom>
            <a:avLst/>
            <a:gdLst/>
            <a:ahLst/>
            <a:cxnLst/>
            <a:rect r="r" b="b" t="t" l="l"/>
            <a:pathLst>
              <a:path h="5469154" w="5469154">
                <a:moveTo>
                  <a:pt x="0" y="0"/>
                </a:moveTo>
                <a:lnTo>
                  <a:pt x="5469154" y="0"/>
                </a:lnTo>
                <a:lnTo>
                  <a:pt x="5469154" y="5469154"/>
                </a:lnTo>
                <a:lnTo>
                  <a:pt x="0" y="5469154"/>
                </a:lnTo>
                <a:lnTo>
                  <a:pt x="0" y="0"/>
                </a:lnTo>
                <a:close/>
              </a:path>
            </a:pathLst>
          </a:custGeom>
          <a:blipFill>
            <a:blip r:embed="rId5"/>
            <a:stretch>
              <a:fillRect l="0" t="0" r="0" b="0"/>
            </a:stretch>
          </a:blipFill>
        </p:spPr>
      </p:sp>
      <p:sp>
        <p:nvSpPr>
          <p:cNvPr name="TextBox 5" id="5"/>
          <p:cNvSpPr txBox="true"/>
          <p:nvPr/>
        </p:nvSpPr>
        <p:spPr>
          <a:xfrm rot="0">
            <a:off x="1028700" y="133350"/>
            <a:ext cx="9227415" cy="3958844"/>
          </a:xfrm>
          <a:prstGeom prst="rect">
            <a:avLst/>
          </a:prstGeom>
        </p:spPr>
        <p:txBody>
          <a:bodyPr anchor="t" rtlCol="false" tIns="0" lIns="0" bIns="0" rIns="0">
            <a:spAutoFit/>
          </a:bodyPr>
          <a:lstStyle/>
          <a:p>
            <a:pPr algn="l">
              <a:lnSpc>
                <a:spcPts val="6207"/>
              </a:lnSpc>
            </a:pPr>
            <a:r>
              <a:rPr lang="en-US" sz="6399" b="true">
                <a:solidFill>
                  <a:srgbClr val="000000"/>
                </a:solidFill>
                <a:latin typeface="DM Sans Bold"/>
                <a:ea typeface="DM Sans Bold"/>
                <a:cs typeface="DM Sans Bold"/>
                <a:sym typeface="DM Sans Bold"/>
              </a:rPr>
              <a:t>Ultimately,</a:t>
            </a:r>
          </a:p>
          <a:p>
            <a:pPr algn="l">
              <a:lnSpc>
                <a:spcPts val="6207"/>
              </a:lnSpc>
            </a:pPr>
            <a:r>
              <a:rPr lang="en-US" sz="6399" b="true">
                <a:solidFill>
                  <a:srgbClr val="000000"/>
                </a:solidFill>
                <a:latin typeface="DM Sans Bold"/>
                <a:ea typeface="DM Sans Bold"/>
                <a:cs typeface="DM Sans Bold"/>
                <a:sym typeface="DM Sans Bold"/>
              </a:rPr>
              <a:t>What we have strived to achieve a preliminary milestone in our research.</a:t>
            </a:r>
          </a:p>
        </p:txBody>
      </p:sp>
      <p:sp>
        <p:nvSpPr>
          <p:cNvPr name="TextBox 6" id="6"/>
          <p:cNvSpPr txBox="true"/>
          <p:nvPr/>
        </p:nvSpPr>
        <p:spPr>
          <a:xfrm rot="0">
            <a:off x="11638782" y="5095875"/>
            <a:ext cx="5138569" cy="4286988"/>
          </a:xfrm>
          <a:prstGeom prst="rect">
            <a:avLst/>
          </a:prstGeom>
        </p:spPr>
        <p:txBody>
          <a:bodyPr anchor="t" rtlCol="false" tIns="0" lIns="0" bIns="0" rIns="0">
            <a:spAutoFit/>
          </a:bodyPr>
          <a:lstStyle/>
          <a:p>
            <a:pPr algn="ctr">
              <a:lnSpc>
                <a:spcPts val="3109"/>
              </a:lnSpc>
              <a:spcBef>
                <a:spcPct val="0"/>
              </a:spcBef>
            </a:pPr>
            <a:r>
              <a:rPr lang="en-US" sz="2220">
                <a:solidFill>
                  <a:srgbClr val="000000"/>
                </a:solidFill>
                <a:latin typeface="DM Sans"/>
                <a:ea typeface="DM Sans"/>
                <a:cs typeface="DM Sans"/>
                <a:sym typeface="DM Sans"/>
              </a:rPr>
              <a:t>The results, as shown in the figure on the right, ultimately indicate our failure. It is currently 9:26 PM on December 15, 2024, and the points we extracted have been overlaid on the SLAM-generated map with unsatisfactory results. However, after careful review, the positions of the obstacle points appear to be logical. It is possible that the mapping logic still contains some perplexing aspects.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TextBox 16" id="16"/>
          <p:cNvSpPr txBox="true"/>
          <p:nvPr/>
        </p:nvSpPr>
        <p:spPr>
          <a:xfrm rot="0">
            <a:off x="3688802" y="3019867"/>
            <a:ext cx="10910396" cy="3364511"/>
          </a:xfrm>
          <a:prstGeom prst="rect">
            <a:avLst/>
          </a:prstGeom>
        </p:spPr>
        <p:txBody>
          <a:bodyPr anchor="t" rtlCol="false" tIns="0" lIns="0" bIns="0" rIns="0">
            <a:spAutoFit/>
          </a:bodyPr>
          <a:lstStyle/>
          <a:p>
            <a:pPr algn="ctr">
              <a:lnSpc>
                <a:spcPts val="12699"/>
              </a:lnSpc>
            </a:pPr>
            <a:r>
              <a:rPr lang="en-US" b="true" sz="14597">
                <a:solidFill>
                  <a:srgbClr val="000000"/>
                </a:solidFill>
                <a:latin typeface="DM Sans Bold"/>
                <a:ea typeface="DM Sans Bold"/>
                <a:cs typeface="DM Sans Bold"/>
                <a:sym typeface="DM Sans Bold"/>
              </a:rPr>
              <a:t>Thank you very much!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0994934" y="2091045"/>
            <a:ext cx="6264366" cy="6104909"/>
          </a:xfrm>
          <a:custGeom>
            <a:avLst/>
            <a:gdLst/>
            <a:ahLst/>
            <a:cxnLst/>
            <a:rect r="r" b="b" t="t" l="l"/>
            <a:pathLst>
              <a:path h="6104909" w="6264366">
                <a:moveTo>
                  <a:pt x="0" y="0"/>
                </a:moveTo>
                <a:lnTo>
                  <a:pt x="6264366" y="0"/>
                </a:lnTo>
                <a:lnTo>
                  <a:pt x="6264366" y="6104910"/>
                </a:lnTo>
                <a:lnTo>
                  <a:pt x="0" y="61049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775818" y="2088943"/>
            <a:ext cx="8538835" cy="22821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Project PART1 Requirement</a:t>
            </a:r>
          </a:p>
        </p:txBody>
      </p:sp>
      <p:sp>
        <p:nvSpPr>
          <p:cNvPr name="TextBox 5" id="5"/>
          <p:cNvSpPr txBox="true"/>
          <p:nvPr/>
        </p:nvSpPr>
        <p:spPr>
          <a:xfrm rot="0">
            <a:off x="1436429" y="4807557"/>
            <a:ext cx="7707571" cy="2990850"/>
          </a:xfrm>
          <a:prstGeom prst="rect">
            <a:avLst/>
          </a:prstGeom>
        </p:spPr>
        <p:txBody>
          <a:bodyPr anchor="t" rtlCol="false" tIns="0" lIns="0" bIns="0" rIns="0">
            <a:spAutoFit/>
          </a:bodyPr>
          <a:lstStyle/>
          <a:p>
            <a:pPr algn="l" marL="0" indent="0" lvl="0">
              <a:lnSpc>
                <a:spcPts val="2699"/>
              </a:lnSpc>
              <a:spcBef>
                <a:spcPct val="0"/>
              </a:spcBef>
            </a:pPr>
            <a:r>
              <a:rPr lang="en-US" sz="1999" spc="119">
                <a:solidFill>
                  <a:srgbClr val="000000"/>
                </a:solidFill>
                <a:latin typeface="DM Sans"/>
                <a:ea typeface="DM Sans"/>
                <a:cs typeface="DM Sans"/>
                <a:sym typeface="DM Sans"/>
              </a:rPr>
              <a:t>The topic of Section 1 is "Autonomous Driving of a Ground Differential Robot by Perception." This section requires us to first gain a clear understanding of the ROS (Robot Operating System) system, including its internal interaction logic. Secondly, it demands familiarity with the Turtlebot3 hardware and the ability to effectively perform operations such as camera calibration, which are not necessary in the Gazebo simulation environment, and to efficiently integrate with the ROS system.</a:t>
            </a:r>
          </a:p>
        </p:txBody>
      </p:sp>
      <p:sp>
        <p:nvSpPr>
          <p:cNvPr name="Freeform 6" id="6"/>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8" id="8"/>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9" id="9"/>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0" id="10"/>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AutoShape 3" id="3"/>
          <p:cNvSpPr/>
          <p:nvPr/>
        </p:nvSpPr>
        <p:spPr>
          <a:xfrm>
            <a:off x="-886757" y="5074942"/>
            <a:ext cx="20061513" cy="0"/>
          </a:xfrm>
          <a:prstGeom prst="line">
            <a:avLst/>
          </a:prstGeom>
          <a:ln cap="flat" w="28575">
            <a:solidFill>
              <a:srgbClr val="000000"/>
            </a:solidFill>
            <a:prstDash val="solid"/>
            <a:headEnd type="none" len="sm" w="sm"/>
            <a:tailEnd type="none" len="sm" w="sm"/>
          </a:ln>
        </p:spPr>
      </p:sp>
      <p:grpSp>
        <p:nvGrpSpPr>
          <p:cNvPr name="Group 4" id="4"/>
          <p:cNvGrpSpPr/>
          <p:nvPr/>
        </p:nvGrpSpPr>
        <p:grpSpPr>
          <a:xfrm rot="0">
            <a:off x="5930165" y="4823914"/>
            <a:ext cx="502056" cy="50205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6" id="6"/>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7" id="7"/>
          <p:cNvGrpSpPr/>
          <p:nvPr/>
        </p:nvGrpSpPr>
        <p:grpSpPr>
          <a:xfrm rot="0">
            <a:off x="2227066" y="4823914"/>
            <a:ext cx="502056" cy="50205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sp>
        <p:sp>
          <p:nvSpPr>
            <p:cNvPr name="TextBox 9" id="9"/>
            <p:cNvSpPr txBox="true"/>
            <p:nvPr/>
          </p:nvSpPr>
          <p:spPr>
            <a:xfrm>
              <a:off x="190500" y="219075"/>
              <a:ext cx="431800" cy="403225"/>
            </a:xfrm>
            <a:prstGeom prst="rect">
              <a:avLst/>
            </a:prstGeom>
          </p:spPr>
          <p:txBody>
            <a:bodyPr anchor="ctr" rtlCol="false" tIns="50800" lIns="50800" bIns="50800" rIns="50800"/>
            <a:lstStyle/>
            <a:p>
              <a:pPr algn="ctr">
                <a:lnSpc>
                  <a:spcPts val="2266"/>
                </a:lnSpc>
              </a:pPr>
            </a:p>
          </p:txBody>
        </p:sp>
      </p:grpSp>
      <p:grpSp>
        <p:nvGrpSpPr>
          <p:cNvPr name="Group 10" id="10"/>
          <p:cNvGrpSpPr/>
          <p:nvPr/>
        </p:nvGrpSpPr>
        <p:grpSpPr>
          <a:xfrm rot="0">
            <a:off x="9653627" y="4823914"/>
            <a:ext cx="502056" cy="50205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12" id="12"/>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3" id="13"/>
          <p:cNvGrpSpPr/>
          <p:nvPr/>
        </p:nvGrpSpPr>
        <p:grpSpPr>
          <a:xfrm rot="0">
            <a:off x="13396139" y="4823914"/>
            <a:ext cx="502056" cy="50205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15" id="15"/>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sp>
        <p:nvSpPr>
          <p:cNvPr name="TextBox 16" id="16"/>
          <p:cNvSpPr txBox="true"/>
          <p:nvPr/>
        </p:nvSpPr>
        <p:spPr>
          <a:xfrm rot="0">
            <a:off x="3550312" y="1904545"/>
            <a:ext cx="10138967" cy="2282190"/>
          </a:xfrm>
          <a:prstGeom prst="rect">
            <a:avLst/>
          </a:prstGeom>
        </p:spPr>
        <p:txBody>
          <a:bodyPr anchor="t" rtlCol="false" tIns="0" lIns="0" bIns="0" rIns="0">
            <a:spAutoFit/>
          </a:bodyPr>
          <a:lstStyle/>
          <a:p>
            <a:pPr algn="ctr">
              <a:lnSpc>
                <a:spcPts val="8730"/>
              </a:lnSpc>
            </a:pPr>
            <a:r>
              <a:rPr lang="en-US" sz="9000" b="true">
                <a:solidFill>
                  <a:srgbClr val="000000"/>
                </a:solidFill>
                <a:latin typeface="DM Sans Bold"/>
                <a:ea typeface="DM Sans Bold"/>
                <a:cs typeface="DM Sans Bold"/>
                <a:sym typeface="DM Sans Bold"/>
              </a:rPr>
              <a:t>PART 1</a:t>
            </a:r>
          </a:p>
          <a:p>
            <a:pPr algn="ctr" marL="0" indent="0" lvl="1">
              <a:lnSpc>
                <a:spcPts val="8730"/>
              </a:lnSpc>
              <a:spcBef>
                <a:spcPct val="0"/>
              </a:spcBef>
            </a:pPr>
            <a:r>
              <a:rPr lang="en-US" b="true" sz="9000">
                <a:solidFill>
                  <a:srgbClr val="000000"/>
                </a:solidFill>
                <a:latin typeface="DM Sans Bold"/>
                <a:ea typeface="DM Sans Bold"/>
                <a:cs typeface="DM Sans Bold"/>
                <a:sym typeface="DM Sans Bold"/>
              </a:rPr>
              <a:t>Ideation process</a:t>
            </a:r>
          </a:p>
        </p:txBody>
      </p:sp>
      <p:sp>
        <p:nvSpPr>
          <p:cNvPr name="TextBox 17" id="17"/>
          <p:cNvSpPr txBox="true"/>
          <p:nvPr/>
        </p:nvSpPr>
        <p:spPr>
          <a:xfrm rot="0">
            <a:off x="2227066" y="5616041"/>
            <a:ext cx="2197323" cy="679451"/>
          </a:xfrm>
          <a:prstGeom prst="rect">
            <a:avLst/>
          </a:prstGeom>
        </p:spPr>
        <p:txBody>
          <a:bodyPr anchor="t" rtlCol="false" tIns="0" lIns="0" bIns="0" rIns="0">
            <a:spAutoFit/>
          </a:bodyPr>
          <a:lstStyle/>
          <a:p>
            <a:pPr algn="l">
              <a:lnSpc>
                <a:spcPts val="5150"/>
              </a:lnSpc>
            </a:pPr>
            <a:r>
              <a:rPr lang="en-US" sz="5000" b="true">
                <a:solidFill>
                  <a:srgbClr val="000000"/>
                </a:solidFill>
                <a:latin typeface="DM Sans Bold"/>
                <a:ea typeface="DM Sans Bold"/>
                <a:cs typeface="DM Sans Bold"/>
                <a:sym typeface="DM Sans Bold"/>
              </a:rPr>
              <a:t>01</a:t>
            </a:r>
          </a:p>
        </p:txBody>
      </p:sp>
      <p:sp>
        <p:nvSpPr>
          <p:cNvPr name="TextBox 18" id="18"/>
          <p:cNvSpPr txBox="true"/>
          <p:nvPr/>
        </p:nvSpPr>
        <p:spPr>
          <a:xfrm rot="0">
            <a:off x="5948468" y="5616041"/>
            <a:ext cx="2197323" cy="679451"/>
          </a:xfrm>
          <a:prstGeom prst="rect">
            <a:avLst/>
          </a:prstGeom>
        </p:spPr>
        <p:txBody>
          <a:bodyPr anchor="t" rtlCol="false" tIns="0" lIns="0" bIns="0" rIns="0">
            <a:spAutoFit/>
          </a:bodyPr>
          <a:lstStyle/>
          <a:p>
            <a:pPr algn="l">
              <a:lnSpc>
                <a:spcPts val="5150"/>
              </a:lnSpc>
            </a:pPr>
            <a:r>
              <a:rPr lang="en-US" sz="5000" b="true">
                <a:solidFill>
                  <a:srgbClr val="000000"/>
                </a:solidFill>
                <a:latin typeface="DM Sans Bold"/>
                <a:ea typeface="DM Sans Bold"/>
                <a:cs typeface="DM Sans Bold"/>
                <a:sym typeface="DM Sans Bold"/>
              </a:rPr>
              <a:t>02</a:t>
            </a:r>
          </a:p>
        </p:txBody>
      </p:sp>
      <p:sp>
        <p:nvSpPr>
          <p:cNvPr name="TextBox 19" id="19"/>
          <p:cNvSpPr txBox="true"/>
          <p:nvPr/>
        </p:nvSpPr>
        <p:spPr>
          <a:xfrm rot="0">
            <a:off x="988909" y="6519644"/>
            <a:ext cx="3435480" cy="1501341"/>
          </a:xfrm>
          <a:prstGeom prst="rect">
            <a:avLst/>
          </a:prstGeom>
        </p:spPr>
        <p:txBody>
          <a:bodyPr anchor="t" rtlCol="false" tIns="0" lIns="0" bIns="0" rIns="0">
            <a:spAutoFit/>
          </a:bodyPr>
          <a:lstStyle/>
          <a:p>
            <a:pPr algn="l">
              <a:lnSpc>
                <a:spcPts val="3037"/>
              </a:lnSpc>
            </a:pPr>
            <a:r>
              <a:rPr lang="en-US" sz="1947">
                <a:solidFill>
                  <a:srgbClr val="000000"/>
                </a:solidFill>
                <a:latin typeface="DM Sans"/>
                <a:ea typeface="DM Sans"/>
                <a:cs typeface="DM Sans"/>
                <a:sym typeface="DM Sans"/>
              </a:rPr>
              <a:t> ROS Fundamentals Learning: Understanding the interaction between components of the ROS system.</a:t>
            </a:r>
          </a:p>
        </p:txBody>
      </p:sp>
      <p:sp>
        <p:nvSpPr>
          <p:cNvPr name="TextBox 20" id="20"/>
          <p:cNvSpPr txBox="true"/>
          <p:nvPr/>
        </p:nvSpPr>
        <p:spPr>
          <a:xfrm rot="0">
            <a:off x="5101502" y="6430870"/>
            <a:ext cx="3339101" cy="1777241"/>
          </a:xfrm>
          <a:prstGeom prst="rect">
            <a:avLst/>
          </a:prstGeom>
        </p:spPr>
        <p:txBody>
          <a:bodyPr anchor="t" rtlCol="false" tIns="0" lIns="0" bIns="0" rIns="0">
            <a:spAutoFit/>
          </a:bodyPr>
          <a:lstStyle/>
          <a:p>
            <a:pPr algn="l">
              <a:lnSpc>
                <a:spcPts val="2859"/>
              </a:lnSpc>
            </a:pPr>
            <a:r>
              <a:rPr lang="en-US" sz="1832">
                <a:solidFill>
                  <a:srgbClr val="000000"/>
                </a:solidFill>
                <a:latin typeface="DM Sans"/>
                <a:ea typeface="DM Sans"/>
                <a:cs typeface="DM Sans"/>
                <a:sym typeface="DM Sans"/>
              </a:rPr>
              <a:t>Advanced ROS Programming Techniques: Learning to read, analyze, and modify Python or C code files within the ROS environment.</a:t>
            </a:r>
          </a:p>
        </p:txBody>
      </p:sp>
      <p:sp>
        <p:nvSpPr>
          <p:cNvPr name="TextBox 21" id="21"/>
          <p:cNvSpPr txBox="true"/>
          <p:nvPr/>
        </p:nvSpPr>
        <p:spPr>
          <a:xfrm rot="0">
            <a:off x="9671930" y="5616041"/>
            <a:ext cx="2197323" cy="679451"/>
          </a:xfrm>
          <a:prstGeom prst="rect">
            <a:avLst/>
          </a:prstGeom>
        </p:spPr>
        <p:txBody>
          <a:bodyPr anchor="t" rtlCol="false" tIns="0" lIns="0" bIns="0" rIns="0">
            <a:spAutoFit/>
          </a:bodyPr>
          <a:lstStyle/>
          <a:p>
            <a:pPr algn="l">
              <a:lnSpc>
                <a:spcPts val="5150"/>
              </a:lnSpc>
            </a:pPr>
            <a:r>
              <a:rPr lang="en-US" sz="5000" b="true">
                <a:solidFill>
                  <a:srgbClr val="000000"/>
                </a:solidFill>
                <a:latin typeface="DM Sans Bold"/>
                <a:ea typeface="DM Sans Bold"/>
                <a:cs typeface="DM Sans Bold"/>
                <a:sym typeface="DM Sans Bold"/>
              </a:rPr>
              <a:t>03</a:t>
            </a:r>
          </a:p>
        </p:txBody>
      </p:sp>
      <p:sp>
        <p:nvSpPr>
          <p:cNvPr name="TextBox 22" id="22"/>
          <p:cNvSpPr txBox="true"/>
          <p:nvPr/>
        </p:nvSpPr>
        <p:spPr>
          <a:xfrm rot="0">
            <a:off x="8741366" y="6381694"/>
            <a:ext cx="3357587" cy="1777241"/>
          </a:xfrm>
          <a:prstGeom prst="rect">
            <a:avLst/>
          </a:prstGeom>
        </p:spPr>
        <p:txBody>
          <a:bodyPr anchor="t" rtlCol="false" tIns="0" lIns="0" bIns="0" rIns="0">
            <a:spAutoFit/>
          </a:bodyPr>
          <a:lstStyle/>
          <a:p>
            <a:pPr algn="l">
              <a:lnSpc>
                <a:spcPts val="2859"/>
              </a:lnSpc>
            </a:pPr>
            <a:r>
              <a:rPr lang="en-US" sz="1832">
                <a:solidFill>
                  <a:srgbClr val="000000"/>
                </a:solidFill>
                <a:latin typeface="DM Sans"/>
                <a:ea typeface="DM Sans"/>
                <a:cs typeface="DM Sans"/>
                <a:sym typeface="DM Sans"/>
              </a:rPr>
              <a:t>Turtlebot3 Hardware Study: Gaining knowledge of the sensors available on the Turtlebot3 and the necessary hardware calibration.</a:t>
            </a:r>
          </a:p>
        </p:txBody>
      </p:sp>
      <p:sp>
        <p:nvSpPr>
          <p:cNvPr name="TextBox 23" id="23"/>
          <p:cNvSpPr txBox="true"/>
          <p:nvPr/>
        </p:nvSpPr>
        <p:spPr>
          <a:xfrm rot="0">
            <a:off x="13414442" y="5616041"/>
            <a:ext cx="2197323" cy="679451"/>
          </a:xfrm>
          <a:prstGeom prst="rect">
            <a:avLst/>
          </a:prstGeom>
        </p:spPr>
        <p:txBody>
          <a:bodyPr anchor="t" rtlCol="false" tIns="0" lIns="0" bIns="0" rIns="0">
            <a:spAutoFit/>
          </a:bodyPr>
          <a:lstStyle/>
          <a:p>
            <a:pPr algn="l">
              <a:lnSpc>
                <a:spcPts val="5150"/>
              </a:lnSpc>
            </a:pPr>
            <a:r>
              <a:rPr lang="en-US" sz="5000" b="true">
                <a:solidFill>
                  <a:srgbClr val="000000"/>
                </a:solidFill>
                <a:latin typeface="DM Sans Bold"/>
                <a:ea typeface="DM Sans Bold"/>
                <a:cs typeface="DM Sans Bold"/>
                <a:sym typeface="DM Sans Bold"/>
              </a:rPr>
              <a:t>04</a:t>
            </a:r>
          </a:p>
        </p:txBody>
      </p:sp>
      <p:sp>
        <p:nvSpPr>
          <p:cNvPr name="TextBox 24" id="24"/>
          <p:cNvSpPr txBox="true"/>
          <p:nvPr/>
        </p:nvSpPr>
        <p:spPr>
          <a:xfrm rot="0">
            <a:off x="12639642" y="6238341"/>
            <a:ext cx="2972123" cy="1969770"/>
          </a:xfrm>
          <a:prstGeom prst="rect">
            <a:avLst/>
          </a:prstGeom>
        </p:spPr>
        <p:txBody>
          <a:bodyPr anchor="t" rtlCol="false" tIns="0" lIns="0" bIns="0" rIns="0">
            <a:spAutoFit/>
          </a:bodyPr>
          <a:lstStyle/>
          <a:p>
            <a:pPr algn="l">
              <a:lnSpc>
                <a:spcPts val="2627"/>
              </a:lnSpc>
            </a:pPr>
            <a:r>
              <a:rPr lang="en-US" sz="1684">
                <a:solidFill>
                  <a:srgbClr val="000000"/>
                </a:solidFill>
                <a:latin typeface="DM Sans"/>
                <a:ea typeface="DM Sans"/>
                <a:cs typeface="DM Sans"/>
                <a:sym typeface="DM Sans"/>
              </a:rPr>
              <a:t>Integration of Turtlebot3 with ROS: Applying the cascading method between Turtlebot3 and the ROS system to complete the entire first phase of the task.</a:t>
            </a:r>
          </a:p>
        </p:txBody>
      </p:sp>
      <p:sp>
        <p:nvSpPr>
          <p:cNvPr name="Freeform 25" id="25"/>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0">
            <a:off x="15262955" y="8864586"/>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7" id="27"/>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28" id="28"/>
          <p:cNvSpPr/>
          <p:nvPr/>
        </p:nvSpPr>
        <p:spPr>
          <a:xfrm flipH="false" flipV="false" rot="0">
            <a:off x="11101574"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29" id="29"/>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30" id="30"/>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31" id="31"/>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32" id="32"/>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504950" y="2566521"/>
            <a:ext cx="7948907" cy="33870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ROS Fundamentals Learning</a:t>
            </a:r>
          </a:p>
        </p:txBody>
      </p:sp>
      <p:sp>
        <p:nvSpPr>
          <p:cNvPr name="TextBox 4" id="4"/>
          <p:cNvSpPr txBox="true"/>
          <p:nvPr/>
        </p:nvSpPr>
        <p:spPr>
          <a:xfrm rot="0">
            <a:off x="2050596" y="6282177"/>
            <a:ext cx="6068198" cy="2289867"/>
          </a:xfrm>
          <a:prstGeom prst="rect">
            <a:avLst/>
          </a:prstGeom>
        </p:spPr>
        <p:txBody>
          <a:bodyPr anchor="t" rtlCol="false" tIns="0" lIns="0" bIns="0" rIns="0">
            <a:spAutoFit/>
          </a:bodyPr>
          <a:lstStyle/>
          <a:p>
            <a:pPr algn="l" marL="0" indent="0" lvl="0">
              <a:lnSpc>
                <a:spcPts val="2332"/>
              </a:lnSpc>
              <a:spcBef>
                <a:spcPct val="0"/>
              </a:spcBef>
            </a:pPr>
            <a:r>
              <a:rPr lang="en-US" sz="1727" spc="103">
                <a:solidFill>
                  <a:srgbClr val="000000"/>
                </a:solidFill>
                <a:latin typeface="DM Sans"/>
                <a:ea typeface="DM Sans"/>
                <a:cs typeface="DM Sans"/>
                <a:sym typeface="DM Sans"/>
              </a:rPr>
              <a:t>Robot Operating System (ROS) is an open-source framework used for robotics software development. It simplifies the creation of complex robot behavior by providing tools, libraries, and conventions. Although it is not an actual operating system, it operates as a middleware, facilitating communication between different parts of a robotic system.</a:t>
            </a:r>
          </a:p>
        </p:txBody>
      </p:sp>
      <p:grpSp>
        <p:nvGrpSpPr>
          <p:cNvPr name="Group 5" id="5"/>
          <p:cNvGrpSpPr/>
          <p:nvPr/>
        </p:nvGrpSpPr>
        <p:grpSpPr>
          <a:xfrm rot="0">
            <a:off x="9975489" y="1170261"/>
            <a:ext cx="6998061" cy="2561528"/>
            <a:chOff x="0" y="0"/>
            <a:chExt cx="2342659" cy="857492"/>
          </a:xfrm>
        </p:grpSpPr>
        <p:sp>
          <p:nvSpPr>
            <p:cNvPr name="Freeform 6" id="6"/>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name="TextBox 7" id="7"/>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sp>
        <p:nvSpPr>
          <p:cNvPr name="TextBox 8" id="8"/>
          <p:cNvSpPr txBox="true"/>
          <p:nvPr/>
        </p:nvSpPr>
        <p:spPr>
          <a:xfrm rot="0">
            <a:off x="10491672" y="2024301"/>
            <a:ext cx="1578952" cy="1034423"/>
          </a:xfrm>
          <a:prstGeom prst="rect">
            <a:avLst/>
          </a:prstGeom>
        </p:spPr>
        <p:txBody>
          <a:bodyPr anchor="t" rtlCol="false" tIns="0" lIns="0" bIns="0" rIns="0">
            <a:spAutoFit/>
          </a:bodyPr>
          <a:lstStyle/>
          <a:p>
            <a:pPr algn="l">
              <a:lnSpc>
                <a:spcPts val="7680"/>
              </a:lnSpc>
            </a:pPr>
            <a:r>
              <a:rPr lang="en-US" sz="8000" spc="-656">
                <a:solidFill>
                  <a:srgbClr val="000000"/>
                </a:solidFill>
                <a:latin typeface="DM Sans"/>
                <a:ea typeface="DM Sans"/>
                <a:cs typeface="DM Sans"/>
                <a:sym typeface="DM Sans"/>
              </a:rPr>
              <a:t>01.</a:t>
            </a:r>
          </a:p>
        </p:txBody>
      </p:sp>
      <p:grpSp>
        <p:nvGrpSpPr>
          <p:cNvPr name="Group 9" id="9"/>
          <p:cNvGrpSpPr/>
          <p:nvPr/>
        </p:nvGrpSpPr>
        <p:grpSpPr>
          <a:xfrm rot="0">
            <a:off x="9975489" y="3862348"/>
            <a:ext cx="6998061" cy="2561528"/>
            <a:chOff x="0" y="0"/>
            <a:chExt cx="2342659" cy="857492"/>
          </a:xfrm>
        </p:grpSpPr>
        <p:sp>
          <p:nvSpPr>
            <p:cNvPr name="Freeform 10" id="10"/>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name="TextBox 11" id="11"/>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grpSp>
        <p:nvGrpSpPr>
          <p:cNvPr name="Group 12" id="12"/>
          <p:cNvGrpSpPr/>
          <p:nvPr/>
        </p:nvGrpSpPr>
        <p:grpSpPr>
          <a:xfrm rot="0">
            <a:off x="9975489" y="6557226"/>
            <a:ext cx="6998061" cy="2837506"/>
            <a:chOff x="0" y="0"/>
            <a:chExt cx="2342659" cy="949878"/>
          </a:xfrm>
        </p:grpSpPr>
        <p:sp>
          <p:nvSpPr>
            <p:cNvPr name="Freeform 13" id="13"/>
            <p:cNvSpPr/>
            <p:nvPr/>
          </p:nvSpPr>
          <p:spPr>
            <a:xfrm flipH="false" flipV="false" rot="0">
              <a:off x="0" y="0"/>
              <a:ext cx="2342659" cy="949878"/>
            </a:xfrm>
            <a:custGeom>
              <a:avLst/>
              <a:gdLst/>
              <a:ahLst/>
              <a:cxnLst/>
              <a:rect r="r" b="b" t="t" l="l"/>
              <a:pathLst>
                <a:path h="949878" w="2342659">
                  <a:moveTo>
                    <a:pt x="16594" y="0"/>
                  </a:moveTo>
                  <a:lnTo>
                    <a:pt x="2326064" y="0"/>
                  </a:lnTo>
                  <a:cubicBezTo>
                    <a:pt x="2335229" y="0"/>
                    <a:pt x="2342659" y="7430"/>
                    <a:pt x="2342659" y="16594"/>
                  </a:cubicBezTo>
                  <a:lnTo>
                    <a:pt x="2342659" y="933284"/>
                  </a:lnTo>
                  <a:cubicBezTo>
                    <a:pt x="2342659" y="942449"/>
                    <a:pt x="2335229" y="949878"/>
                    <a:pt x="2326064" y="949878"/>
                  </a:cubicBezTo>
                  <a:lnTo>
                    <a:pt x="16594" y="949878"/>
                  </a:lnTo>
                  <a:cubicBezTo>
                    <a:pt x="7430" y="949878"/>
                    <a:pt x="0" y="942449"/>
                    <a:pt x="0" y="933284"/>
                  </a:cubicBezTo>
                  <a:lnTo>
                    <a:pt x="0" y="16594"/>
                  </a:lnTo>
                  <a:cubicBezTo>
                    <a:pt x="0" y="7430"/>
                    <a:pt x="7430" y="0"/>
                    <a:pt x="16594" y="0"/>
                  </a:cubicBezTo>
                  <a:close/>
                </a:path>
              </a:pathLst>
            </a:custGeom>
            <a:solidFill>
              <a:srgbClr val="8AB7E2"/>
            </a:solidFill>
          </p:spPr>
        </p:sp>
        <p:sp>
          <p:nvSpPr>
            <p:cNvPr name="TextBox 14" id="14"/>
            <p:cNvSpPr txBox="true"/>
            <p:nvPr/>
          </p:nvSpPr>
          <p:spPr>
            <a:xfrm>
              <a:off x="0" y="85725"/>
              <a:ext cx="2342659" cy="864153"/>
            </a:xfrm>
            <a:prstGeom prst="rect">
              <a:avLst/>
            </a:prstGeom>
          </p:spPr>
          <p:txBody>
            <a:bodyPr anchor="ctr" rtlCol="false" tIns="50800" lIns="50800" bIns="50800" rIns="50800"/>
            <a:lstStyle/>
            <a:p>
              <a:pPr algn="ctr">
                <a:lnSpc>
                  <a:spcPts val="1925"/>
                </a:lnSpc>
              </a:pPr>
            </a:p>
          </p:txBody>
        </p:sp>
      </p:grpSp>
      <p:sp>
        <p:nvSpPr>
          <p:cNvPr name="TextBox 15" id="15"/>
          <p:cNvSpPr txBox="true"/>
          <p:nvPr/>
        </p:nvSpPr>
        <p:spPr>
          <a:xfrm rot="0">
            <a:off x="10491672" y="4717783"/>
            <a:ext cx="1578952" cy="1034423"/>
          </a:xfrm>
          <a:prstGeom prst="rect">
            <a:avLst/>
          </a:prstGeom>
        </p:spPr>
        <p:txBody>
          <a:bodyPr anchor="t" rtlCol="false" tIns="0" lIns="0" bIns="0" rIns="0">
            <a:spAutoFit/>
          </a:bodyPr>
          <a:lstStyle/>
          <a:p>
            <a:pPr algn="l">
              <a:lnSpc>
                <a:spcPts val="7680"/>
              </a:lnSpc>
            </a:pPr>
            <a:r>
              <a:rPr lang="en-US" sz="8000" spc="-656">
                <a:solidFill>
                  <a:srgbClr val="000000"/>
                </a:solidFill>
                <a:latin typeface="DM Sans"/>
                <a:ea typeface="DM Sans"/>
                <a:cs typeface="DM Sans"/>
                <a:sym typeface="DM Sans"/>
              </a:rPr>
              <a:t>02.</a:t>
            </a:r>
          </a:p>
        </p:txBody>
      </p:sp>
      <p:sp>
        <p:nvSpPr>
          <p:cNvPr name="TextBox 16" id="16"/>
          <p:cNvSpPr txBox="true"/>
          <p:nvPr/>
        </p:nvSpPr>
        <p:spPr>
          <a:xfrm rot="0">
            <a:off x="10491672" y="7411266"/>
            <a:ext cx="1578952" cy="1034423"/>
          </a:xfrm>
          <a:prstGeom prst="rect">
            <a:avLst/>
          </a:prstGeom>
        </p:spPr>
        <p:txBody>
          <a:bodyPr anchor="t" rtlCol="false" tIns="0" lIns="0" bIns="0" rIns="0">
            <a:spAutoFit/>
          </a:bodyPr>
          <a:lstStyle/>
          <a:p>
            <a:pPr algn="l">
              <a:lnSpc>
                <a:spcPts val="7680"/>
              </a:lnSpc>
            </a:pPr>
            <a:r>
              <a:rPr lang="en-US" sz="8000" spc="-656">
                <a:solidFill>
                  <a:srgbClr val="000000"/>
                </a:solidFill>
                <a:latin typeface="DM Sans"/>
                <a:ea typeface="DM Sans"/>
                <a:cs typeface="DM Sans"/>
                <a:sym typeface="DM Sans"/>
              </a:rPr>
              <a:t>03.</a:t>
            </a:r>
          </a:p>
        </p:txBody>
      </p:sp>
      <p:sp>
        <p:nvSpPr>
          <p:cNvPr name="TextBox 17" id="17"/>
          <p:cNvSpPr txBox="true"/>
          <p:nvPr/>
        </p:nvSpPr>
        <p:spPr>
          <a:xfrm rot="0">
            <a:off x="12218908" y="1347321"/>
            <a:ext cx="4132127" cy="2373630"/>
          </a:xfrm>
          <a:prstGeom prst="rect">
            <a:avLst/>
          </a:prstGeom>
        </p:spPr>
        <p:txBody>
          <a:bodyPr anchor="t" rtlCol="false" tIns="0" lIns="0" bIns="0" rIns="0">
            <a:spAutoFit/>
          </a:bodyPr>
          <a:lstStyle/>
          <a:p>
            <a:pPr algn="just">
              <a:lnSpc>
                <a:spcPts val="1890"/>
              </a:lnSpc>
            </a:pPr>
            <a:r>
              <a:rPr lang="en-US" sz="1400" spc="22">
                <a:solidFill>
                  <a:srgbClr val="000000"/>
                </a:solidFill>
                <a:latin typeface="DM Sans"/>
                <a:ea typeface="DM Sans"/>
                <a:cs typeface="DM Sans"/>
                <a:sym typeface="DM Sans"/>
              </a:rPr>
              <a:t>In a ROS-based system, nodes are the basic units responsible for specific tasks like sensor data acquisition, motion control, or data processing. By dividing the system into these nodes, ROS facilitates modular design and parallel execution.</a:t>
            </a:r>
          </a:p>
          <a:p>
            <a:pPr algn="just">
              <a:lnSpc>
                <a:spcPts val="1890"/>
              </a:lnSpc>
            </a:pPr>
          </a:p>
          <a:p>
            <a:pPr algn="just" marL="0" indent="0" lvl="0">
              <a:lnSpc>
                <a:spcPts val="1890"/>
              </a:lnSpc>
              <a:spcBef>
                <a:spcPct val="0"/>
              </a:spcBef>
            </a:pPr>
            <a:r>
              <a:rPr lang="en-US" b="true" sz="1400" spc="22">
                <a:solidFill>
                  <a:srgbClr val="000000"/>
                </a:solidFill>
                <a:latin typeface="DM Sans Bold"/>
                <a:ea typeface="DM Sans Bold"/>
                <a:cs typeface="DM Sans Bold"/>
                <a:sym typeface="DM Sans Bold"/>
              </a:rPr>
              <a:t>Importance:</a:t>
            </a:r>
            <a:r>
              <a:rPr lang="en-US" sz="1400" spc="22">
                <a:solidFill>
                  <a:srgbClr val="000000"/>
                </a:solidFill>
                <a:latin typeface="DM Sans"/>
                <a:ea typeface="DM Sans"/>
                <a:cs typeface="DM Sans"/>
                <a:sym typeface="DM Sans"/>
              </a:rPr>
              <a:t> Nodes enable a distributed and scalable architecture, facilitating integration and testing of individual components.</a:t>
            </a:r>
          </a:p>
        </p:txBody>
      </p:sp>
      <p:sp>
        <p:nvSpPr>
          <p:cNvPr name="TextBox 18" id="18"/>
          <p:cNvSpPr txBox="true"/>
          <p:nvPr/>
        </p:nvSpPr>
        <p:spPr>
          <a:xfrm rot="0">
            <a:off x="12218908" y="4186292"/>
            <a:ext cx="4132127" cy="1897380"/>
          </a:xfrm>
          <a:prstGeom prst="rect">
            <a:avLst/>
          </a:prstGeom>
        </p:spPr>
        <p:txBody>
          <a:bodyPr anchor="t" rtlCol="false" tIns="0" lIns="0" bIns="0" rIns="0">
            <a:spAutoFit/>
          </a:bodyPr>
          <a:lstStyle/>
          <a:p>
            <a:pPr algn="just">
              <a:lnSpc>
                <a:spcPts val="1890"/>
              </a:lnSpc>
            </a:pPr>
            <a:r>
              <a:rPr lang="en-US" sz="1400" spc="22">
                <a:solidFill>
                  <a:srgbClr val="000000"/>
                </a:solidFill>
                <a:latin typeface="DM Sans"/>
                <a:ea typeface="DM Sans"/>
                <a:cs typeface="DM Sans"/>
                <a:sym typeface="DM Sans"/>
              </a:rPr>
              <a:t>Topics are named communication channels used for message passing between nodes. Nodes can publish data to a topic or subscribe to a topic to receive data.</a:t>
            </a:r>
          </a:p>
          <a:p>
            <a:pPr algn="just">
              <a:lnSpc>
                <a:spcPts val="1890"/>
              </a:lnSpc>
            </a:pPr>
          </a:p>
          <a:p>
            <a:pPr algn="just" marL="0" indent="0" lvl="0">
              <a:lnSpc>
                <a:spcPts val="1890"/>
              </a:lnSpc>
              <a:spcBef>
                <a:spcPct val="0"/>
              </a:spcBef>
            </a:pPr>
            <a:r>
              <a:rPr lang="en-US" b="true" sz="1400" spc="22">
                <a:solidFill>
                  <a:srgbClr val="000000"/>
                </a:solidFill>
                <a:latin typeface="DM Sans Bold"/>
                <a:ea typeface="DM Sans Bold"/>
                <a:cs typeface="DM Sans Bold"/>
                <a:sym typeface="DM Sans Bold"/>
              </a:rPr>
              <a:t>Importance:</a:t>
            </a:r>
            <a:r>
              <a:rPr lang="en-US" sz="1400" spc="22">
                <a:solidFill>
                  <a:srgbClr val="000000"/>
                </a:solidFill>
                <a:latin typeface="DM Sans"/>
                <a:ea typeface="DM Sans"/>
                <a:cs typeface="DM Sans"/>
                <a:sym typeface="DM Sans"/>
              </a:rPr>
              <a:t> </a:t>
            </a:r>
            <a:r>
              <a:rPr lang="en-US" sz="1400" spc="22">
                <a:solidFill>
                  <a:srgbClr val="000000"/>
                </a:solidFill>
                <a:latin typeface="DM Sans"/>
                <a:ea typeface="DM Sans"/>
                <a:cs typeface="DM Sans"/>
                <a:sym typeface="DM Sans"/>
              </a:rPr>
              <a:t>Topics decouple communication between nodes, allowing for flexibility and reusability of system components.</a:t>
            </a:r>
          </a:p>
        </p:txBody>
      </p:sp>
      <p:sp>
        <p:nvSpPr>
          <p:cNvPr name="TextBox 19" id="19"/>
          <p:cNvSpPr txBox="true"/>
          <p:nvPr/>
        </p:nvSpPr>
        <p:spPr>
          <a:xfrm rot="0">
            <a:off x="12331247" y="6646545"/>
            <a:ext cx="4132127" cy="2611755"/>
          </a:xfrm>
          <a:prstGeom prst="rect">
            <a:avLst/>
          </a:prstGeom>
        </p:spPr>
        <p:txBody>
          <a:bodyPr anchor="t" rtlCol="false" tIns="0" lIns="0" bIns="0" rIns="0">
            <a:spAutoFit/>
          </a:bodyPr>
          <a:lstStyle/>
          <a:p>
            <a:pPr algn="just">
              <a:lnSpc>
                <a:spcPts val="1890"/>
              </a:lnSpc>
            </a:pPr>
            <a:r>
              <a:rPr lang="en-US" sz="1400" spc="22">
                <a:solidFill>
                  <a:srgbClr val="000000"/>
                </a:solidFill>
                <a:latin typeface="DM Sans"/>
                <a:ea typeface="DM Sans"/>
                <a:cs typeface="DM Sans"/>
                <a:sym typeface="DM Sans"/>
              </a:rPr>
              <a:t>Services in ROS provide synchronous communication, where one node can send a request and receive a response from another node. This is different from topics, which are asynchronous and continuous. Services are used for on-demand communication.</a:t>
            </a:r>
          </a:p>
          <a:p>
            <a:pPr algn="just">
              <a:lnSpc>
                <a:spcPts val="1890"/>
              </a:lnSpc>
            </a:pPr>
          </a:p>
          <a:p>
            <a:pPr algn="just" marL="0" indent="0" lvl="0">
              <a:lnSpc>
                <a:spcPts val="1890"/>
              </a:lnSpc>
              <a:spcBef>
                <a:spcPct val="0"/>
              </a:spcBef>
            </a:pPr>
            <a:r>
              <a:rPr lang="en-US" sz="1400" spc="22">
                <a:solidFill>
                  <a:srgbClr val="000000"/>
                </a:solidFill>
                <a:latin typeface="DM Sans"/>
                <a:ea typeface="DM Sans"/>
                <a:cs typeface="DM Sans"/>
                <a:sym typeface="DM Sans"/>
              </a:rPr>
              <a:t>Importance: Services are critical for implementing request-response interactions, such as querying sensor states or sending commands.</a:t>
            </a:r>
          </a:p>
        </p:txBody>
      </p:sp>
      <p:sp>
        <p:nvSpPr>
          <p:cNvPr name="Freeform 20" id="20"/>
          <p:cNvSpPr/>
          <p:nvPr/>
        </p:nvSpPr>
        <p:spPr>
          <a:xfrm flipH="false" flipV="false" rot="0">
            <a:off x="-848571" y="8919661"/>
            <a:ext cx="3870946" cy="950141"/>
          </a:xfrm>
          <a:custGeom>
            <a:avLst/>
            <a:gdLst/>
            <a:ahLst/>
            <a:cxnLst/>
            <a:rect r="r" b="b" t="t" l="l"/>
            <a:pathLst>
              <a:path h="950141" w="3870946">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1" id="21"/>
          <p:cNvSpPr/>
          <p:nvPr/>
        </p:nvSpPr>
        <p:spPr>
          <a:xfrm flipH="false" flipV="false" rot="0">
            <a:off x="4472906" y="-2364815"/>
            <a:ext cx="4980952" cy="3731186"/>
          </a:xfrm>
          <a:custGeom>
            <a:avLst/>
            <a:gdLst/>
            <a:ahLst/>
            <a:cxnLst/>
            <a:rect r="r" b="b" t="t" l="l"/>
            <a:pathLst>
              <a:path h="3731186" w="4980952">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2" id="22"/>
          <p:cNvSpPr/>
          <p:nvPr/>
        </p:nvSpPr>
        <p:spPr>
          <a:xfrm flipH="false" flipV="false" rot="0">
            <a:off x="3431074" y="8919661"/>
            <a:ext cx="2587020" cy="2386526"/>
          </a:xfrm>
          <a:custGeom>
            <a:avLst/>
            <a:gdLst/>
            <a:ahLst/>
            <a:cxnLst/>
            <a:rect r="r" b="b" t="t" l="l"/>
            <a:pathLst>
              <a:path h="2386526" w="2587020">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23" id="23"/>
          <p:cNvSpPr/>
          <p:nvPr/>
        </p:nvSpPr>
        <p:spPr>
          <a:xfrm flipH="false" flipV="false" rot="0">
            <a:off x="-848571" y="-744412"/>
            <a:ext cx="2597326" cy="2796583"/>
          </a:xfrm>
          <a:custGeom>
            <a:avLst/>
            <a:gdLst/>
            <a:ahLst/>
            <a:cxnLst/>
            <a:rect r="r" b="b" t="t" l="l"/>
            <a:pathLst>
              <a:path h="2796583" w="2597326">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TextBox 24" id="24"/>
          <p:cNvSpPr txBox="true"/>
          <p:nvPr/>
        </p:nvSpPr>
        <p:spPr>
          <a:xfrm rot="0">
            <a:off x="10491672" y="3020624"/>
            <a:ext cx="1159577" cy="341388"/>
          </a:xfrm>
          <a:prstGeom prst="rect">
            <a:avLst/>
          </a:prstGeom>
        </p:spPr>
        <p:txBody>
          <a:bodyPr anchor="t" rtlCol="false" tIns="0" lIns="0" bIns="0" rIns="0">
            <a:spAutoFit/>
          </a:bodyPr>
          <a:lstStyle/>
          <a:p>
            <a:pPr algn="ctr">
              <a:lnSpc>
                <a:spcPts val="2786"/>
              </a:lnSpc>
              <a:spcBef>
                <a:spcPct val="0"/>
              </a:spcBef>
            </a:pPr>
            <a:r>
              <a:rPr lang="en-US" b="true" sz="1990">
                <a:solidFill>
                  <a:srgbClr val="000000"/>
                </a:solidFill>
                <a:latin typeface="DM Sans Bold"/>
                <a:ea typeface="DM Sans Bold"/>
                <a:cs typeface="DM Sans Bold"/>
                <a:sym typeface="DM Sans Bold"/>
              </a:rPr>
              <a:t>ROSNode</a:t>
            </a:r>
          </a:p>
        </p:txBody>
      </p:sp>
      <p:sp>
        <p:nvSpPr>
          <p:cNvPr name="TextBox 25" id="25"/>
          <p:cNvSpPr txBox="true"/>
          <p:nvPr/>
        </p:nvSpPr>
        <p:spPr>
          <a:xfrm rot="0">
            <a:off x="10474099" y="5714106"/>
            <a:ext cx="1194723" cy="341388"/>
          </a:xfrm>
          <a:prstGeom prst="rect">
            <a:avLst/>
          </a:prstGeom>
        </p:spPr>
        <p:txBody>
          <a:bodyPr anchor="t" rtlCol="false" tIns="0" lIns="0" bIns="0" rIns="0">
            <a:spAutoFit/>
          </a:bodyPr>
          <a:lstStyle/>
          <a:p>
            <a:pPr algn="ctr">
              <a:lnSpc>
                <a:spcPts val="2786"/>
              </a:lnSpc>
              <a:spcBef>
                <a:spcPct val="0"/>
              </a:spcBef>
            </a:pPr>
            <a:r>
              <a:rPr lang="en-US" b="true" sz="1990">
                <a:solidFill>
                  <a:srgbClr val="000000"/>
                </a:solidFill>
                <a:latin typeface="DM Sans Bold"/>
                <a:ea typeface="DM Sans Bold"/>
                <a:cs typeface="DM Sans Bold"/>
                <a:sym typeface="DM Sans Bold"/>
              </a:rPr>
              <a:t>ROSTopic</a:t>
            </a:r>
          </a:p>
        </p:txBody>
      </p:sp>
      <p:sp>
        <p:nvSpPr>
          <p:cNvPr name="TextBox 26" id="26"/>
          <p:cNvSpPr txBox="true"/>
          <p:nvPr/>
        </p:nvSpPr>
        <p:spPr>
          <a:xfrm rot="0">
            <a:off x="10361255" y="8349285"/>
            <a:ext cx="1420412" cy="341388"/>
          </a:xfrm>
          <a:prstGeom prst="rect">
            <a:avLst/>
          </a:prstGeom>
        </p:spPr>
        <p:txBody>
          <a:bodyPr anchor="t" rtlCol="false" tIns="0" lIns="0" bIns="0" rIns="0">
            <a:spAutoFit/>
          </a:bodyPr>
          <a:lstStyle/>
          <a:p>
            <a:pPr algn="ctr">
              <a:lnSpc>
                <a:spcPts val="2786"/>
              </a:lnSpc>
              <a:spcBef>
                <a:spcPct val="0"/>
              </a:spcBef>
            </a:pPr>
            <a:r>
              <a:rPr lang="en-US" b="true" sz="1990">
                <a:solidFill>
                  <a:srgbClr val="000000"/>
                </a:solidFill>
                <a:latin typeface="DM Sans Bold"/>
                <a:ea typeface="DM Sans Bold"/>
                <a:cs typeface="DM Sans Bold"/>
                <a:sym typeface="DM Sans Bold"/>
              </a:rPr>
              <a:t>ROSService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2012187" y="3568206"/>
            <a:ext cx="5690094" cy="5690094"/>
          </a:xfrm>
          <a:custGeom>
            <a:avLst/>
            <a:gdLst/>
            <a:ahLst/>
            <a:cxnLst/>
            <a:rect r="r" b="b" t="t" l="l"/>
            <a:pathLst>
              <a:path h="5690094" w="5690094">
                <a:moveTo>
                  <a:pt x="0" y="0"/>
                </a:moveTo>
                <a:lnTo>
                  <a:pt x="5690094" y="0"/>
                </a:lnTo>
                <a:lnTo>
                  <a:pt x="5690094" y="5690094"/>
                </a:lnTo>
                <a:lnTo>
                  <a:pt x="0" y="5690094"/>
                </a:lnTo>
                <a:lnTo>
                  <a:pt x="0" y="0"/>
                </a:lnTo>
                <a:close/>
              </a:path>
            </a:pathLst>
          </a:custGeom>
          <a:blipFill>
            <a:blip r:embed="rId3"/>
            <a:stretch>
              <a:fillRect l="0" t="0" r="0" b="0"/>
            </a:stretch>
          </a:blipFill>
        </p:spPr>
      </p:sp>
      <p:sp>
        <p:nvSpPr>
          <p:cNvPr name="Freeform 4" id="4"/>
          <p:cNvSpPr/>
          <p:nvPr/>
        </p:nvSpPr>
        <p:spPr>
          <a:xfrm flipH="false" flipV="false" rot="0">
            <a:off x="10078075" y="1267971"/>
            <a:ext cx="4208573" cy="4247184"/>
          </a:xfrm>
          <a:custGeom>
            <a:avLst/>
            <a:gdLst/>
            <a:ahLst/>
            <a:cxnLst/>
            <a:rect r="r" b="b" t="t" l="l"/>
            <a:pathLst>
              <a:path h="4247184" w="4208573">
                <a:moveTo>
                  <a:pt x="0" y="0"/>
                </a:moveTo>
                <a:lnTo>
                  <a:pt x="4208574" y="0"/>
                </a:lnTo>
                <a:lnTo>
                  <a:pt x="4208574" y="4247184"/>
                </a:lnTo>
                <a:lnTo>
                  <a:pt x="0" y="42471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5" id="5"/>
          <p:cNvSpPr txBox="true"/>
          <p:nvPr/>
        </p:nvSpPr>
        <p:spPr>
          <a:xfrm rot="0">
            <a:off x="1504950" y="2898168"/>
            <a:ext cx="8092094"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Turtlebot 3</a:t>
            </a:r>
          </a:p>
        </p:txBody>
      </p:sp>
      <p:sp>
        <p:nvSpPr>
          <p:cNvPr name="TextBox 6" id="6"/>
          <p:cNvSpPr txBox="true"/>
          <p:nvPr/>
        </p:nvSpPr>
        <p:spPr>
          <a:xfrm rot="0">
            <a:off x="1216079" y="4968041"/>
            <a:ext cx="7707571" cy="2324100"/>
          </a:xfrm>
          <a:prstGeom prst="rect">
            <a:avLst/>
          </a:prstGeom>
        </p:spPr>
        <p:txBody>
          <a:bodyPr anchor="t" rtlCol="false" tIns="0" lIns="0" bIns="0" rIns="0">
            <a:spAutoFit/>
          </a:bodyPr>
          <a:lstStyle/>
          <a:p>
            <a:pPr algn="l" marL="0" indent="0" lvl="0">
              <a:lnSpc>
                <a:spcPts val="2699"/>
              </a:lnSpc>
              <a:spcBef>
                <a:spcPct val="0"/>
              </a:spcBef>
            </a:pPr>
            <a:r>
              <a:rPr lang="en-US" sz="1999" spc="119">
                <a:solidFill>
                  <a:srgbClr val="000000"/>
                </a:solidFill>
                <a:latin typeface="DM Sans"/>
                <a:ea typeface="DM Sans"/>
                <a:cs typeface="DM Sans"/>
                <a:sym typeface="DM Sans"/>
              </a:rPr>
              <a:t>TurtleBot3 is an affordable, versatile robot platform developed by ROBOTIS and the Open Source Robotics Foundation (OSRF). Primarily used for education, research, and prototyping, it's popular among robotics beginners and professionals. It's highly integrated with the Robot Operating System (ROS), ideal for learning and experimenting with ROS concepts.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5282649">
            <a:off x="753178" y="3852356"/>
            <a:ext cx="7567145" cy="2582288"/>
          </a:xfrm>
          <a:custGeom>
            <a:avLst/>
            <a:gdLst/>
            <a:ahLst/>
            <a:cxnLst/>
            <a:rect r="r" b="b" t="t" l="l"/>
            <a:pathLst>
              <a:path h="2582288" w="7567145">
                <a:moveTo>
                  <a:pt x="0" y="0"/>
                </a:moveTo>
                <a:lnTo>
                  <a:pt x="7567144" y="0"/>
                </a:lnTo>
                <a:lnTo>
                  <a:pt x="7567144" y="2582288"/>
                </a:lnTo>
                <a:lnTo>
                  <a:pt x="0" y="25822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780231" y="2037564"/>
            <a:ext cx="5513037" cy="6211873"/>
          </a:xfrm>
          <a:custGeom>
            <a:avLst/>
            <a:gdLst/>
            <a:ahLst/>
            <a:cxnLst/>
            <a:rect r="r" b="b" t="t" l="l"/>
            <a:pathLst>
              <a:path h="6211873" w="5513037">
                <a:moveTo>
                  <a:pt x="0" y="0"/>
                </a:moveTo>
                <a:lnTo>
                  <a:pt x="5513038" y="0"/>
                </a:lnTo>
                <a:lnTo>
                  <a:pt x="5513038" y="6211872"/>
                </a:lnTo>
                <a:lnTo>
                  <a:pt x="0" y="62118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8771354" y="644586"/>
            <a:ext cx="7848753" cy="22821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PART 1 Results</a:t>
            </a:r>
          </a:p>
        </p:txBody>
      </p:sp>
      <p:sp>
        <p:nvSpPr>
          <p:cNvPr name="TextBox 6" id="6"/>
          <p:cNvSpPr txBox="true"/>
          <p:nvPr/>
        </p:nvSpPr>
        <p:spPr>
          <a:xfrm rot="0">
            <a:off x="8161515" y="3202716"/>
            <a:ext cx="7707571" cy="323850"/>
          </a:xfrm>
          <a:prstGeom prst="rect">
            <a:avLst/>
          </a:prstGeom>
        </p:spPr>
        <p:txBody>
          <a:bodyPr anchor="t" rtlCol="false" tIns="0" lIns="0" bIns="0" rIns="0">
            <a:spAutoFit/>
          </a:bodyPr>
          <a:lstStyle/>
          <a:p>
            <a:pPr algn="l" marL="0" indent="0" lvl="0">
              <a:lnSpc>
                <a:spcPts val="2699"/>
              </a:lnSpc>
              <a:spcBef>
                <a:spcPct val="0"/>
              </a:spcBef>
            </a:pPr>
            <a:r>
              <a:rPr lang="en-US" sz="1999" spc="119">
                <a:solidFill>
                  <a:srgbClr val="000000"/>
                </a:solidFill>
                <a:latin typeface="DM Sans"/>
                <a:ea typeface="DM Sans"/>
                <a:cs typeface="DM Sans"/>
                <a:sym typeface="DM Sans"/>
              </a:rPr>
              <a:t>About to put video here.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0994934" y="2091045"/>
            <a:ext cx="6264366" cy="6104909"/>
          </a:xfrm>
          <a:custGeom>
            <a:avLst/>
            <a:gdLst/>
            <a:ahLst/>
            <a:cxnLst/>
            <a:rect r="r" b="b" t="t" l="l"/>
            <a:pathLst>
              <a:path h="6104909" w="6264366">
                <a:moveTo>
                  <a:pt x="0" y="0"/>
                </a:moveTo>
                <a:lnTo>
                  <a:pt x="6264366" y="0"/>
                </a:lnTo>
                <a:lnTo>
                  <a:pt x="6264366" y="6104910"/>
                </a:lnTo>
                <a:lnTo>
                  <a:pt x="0" y="61049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775818" y="2088943"/>
            <a:ext cx="8538835" cy="22821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Project PART 2 Requirement</a:t>
            </a:r>
          </a:p>
        </p:txBody>
      </p:sp>
      <p:sp>
        <p:nvSpPr>
          <p:cNvPr name="TextBox 5" id="5"/>
          <p:cNvSpPr txBox="true"/>
          <p:nvPr/>
        </p:nvSpPr>
        <p:spPr>
          <a:xfrm rot="0">
            <a:off x="1436429" y="4807557"/>
            <a:ext cx="7707571" cy="2657475"/>
          </a:xfrm>
          <a:prstGeom prst="rect">
            <a:avLst/>
          </a:prstGeom>
        </p:spPr>
        <p:txBody>
          <a:bodyPr anchor="t" rtlCol="false" tIns="0" lIns="0" bIns="0" rIns="0">
            <a:spAutoFit/>
          </a:bodyPr>
          <a:lstStyle/>
          <a:p>
            <a:pPr algn="l" marL="0" indent="0" lvl="0">
              <a:lnSpc>
                <a:spcPts val="2699"/>
              </a:lnSpc>
              <a:spcBef>
                <a:spcPct val="0"/>
              </a:spcBef>
            </a:pPr>
            <a:r>
              <a:rPr lang="en-US" sz="1999" spc="119">
                <a:solidFill>
                  <a:srgbClr val="000000"/>
                </a:solidFill>
                <a:latin typeface="DM Sans"/>
                <a:ea typeface="DM Sans"/>
                <a:cs typeface="DM Sans"/>
                <a:sym typeface="DM Sans"/>
              </a:rPr>
              <a:t>The topic of Section 2 is "</a:t>
            </a:r>
            <a:r>
              <a:rPr lang="en-US" sz="1999" i="true" spc="119" u="sng">
                <a:solidFill>
                  <a:srgbClr val="000000"/>
                </a:solidFill>
                <a:latin typeface="DM Sans Italics"/>
                <a:ea typeface="DM Sans Italics"/>
                <a:cs typeface="DM Sans Italics"/>
                <a:sym typeface="DM Sans Italics"/>
              </a:rPr>
              <a:t>Doing autonomous driving by doing SLAM and create the autorace map</a:t>
            </a:r>
            <a:r>
              <a:rPr lang="en-US" sz="1999" spc="119">
                <a:solidFill>
                  <a:srgbClr val="000000"/>
                </a:solidFill>
                <a:latin typeface="DM Sans"/>
                <a:ea typeface="DM Sans"/>
                <a:cs typeface="DM Sans"/>
                <a:sym typeface="DM Sans"/>
              </a:rPr>
              <a:t>." This section requires us to further deepen our understanding of the Turtlebot3 hardware's self-positioning and its position within the reference world, as well as to learn the extraction methods. Additionally, it prompts us to study the SLAM task and poses a challenge: how to transform flat lane markings into obstacles within the SLAM map?</a:t>
            </a:r>
          </a:p>
        </p:txBody>
      </p:sp>
      <p:sp>
        <p:nvSpPr>
          <p:cNvPr name="Freeform 6" id="6"/>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8" id="8"/>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9" id="9"/>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0" id="10"/>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AutoShape 3" id="3"/>
          <p:cNvSpPr/>
          <p:nvPr/>
        </p:nvSpPr>
        <p:spPr>
          <a:xfrm>
            <a:off x="-886757" y="5074942"/>
            <a:ext cx="20061513" cy="0"/>
          </a:xfrm>
          <a:prstGeom prst="line">
            <a:avLst/>
          </a:prstGeom>
          <a:ln cap="flat" w="28575">
            <a:solidFill>
              <a:srgbClr val="000000"/>
            </a:solidFill>
            <a:prstDash val="solid"/>
            <a:headEnd type="none" len="sm" w="sm"/>
            <a:tailEnd type="none" len="sm" w="sm"/>
          </a:ln>
        </p:spPr>
      </p:sp>
      <p:grpSp>
        <p:nvGrpSpPr>
          <p:cNvPr name="Group 4" id="4"/>
          <p:cNvGrpSpPr/>
          <p:nvPr/>
        </p:nvGrpSpPr>
        <p:grpSpPr>
          <a:xfrm rot="0">
            <a:off x="5930165" y="4823914"/>
            <a:ext cx="502056" cy="50205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6" id="6"/>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7" id="7"/>
          <p:cNvGrpSpPr/>
          <p:nvPr/>
        </p:nvGrpSpPr>
        <p:grpSpPr>
          <a:xfrm rot="0">
            <a:off x="2227066" y="4823914"/>
            <a:ext cx="502056" cy="50205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sp>
        <p:sp>
          <p:nvSpPr>
            <p:cNvPr name="TextBox 9" id="9"/>
            <p:cNvSpPr txBox="true"/>
            <p:nvPr/>
          </p:nvSpPr>
          <p:spPr>
            <a:xfrm>
              <a:off x="190500" y="219075"/>
              <a:ext cx="431800" cy="403225"/>
            </a:xfrm>
            <a:prstGeom prst="rect">
              <a:avLst/>
            </a:prstGeom>
          </p:spPr>
          <p:txBody>
            <a:bodyPr anchor="ctr" rtlCol="false" tIns="50800" lIns="50800" bIns="50800" rIns="50800"/>
            <a:lstStyle/>
            <a:p>
              <a:pPr algn="ctr">
                <a:lnSpc>
                  <a:spcPts val="2266"/>
                </a:lnSpc>
              </a:pPr>
            </a:p>
          </p:txBody>
        </p:sp>
      </p:grpSp>
      <p:grpSp>
        <p:nvGrpSpPr>
          <p:cNvPr name="Group 10" id="10"/>
          <p:cNvGrpSpPr/>
          <p:nvPr/>
        </p:nvGrpSpPr>
        <p:grpSpPr>
          <a:xfrm rot="0">
            <a:off x="9653627" y="4823914"/>
            <a:ext cx="502056" cy="50205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12" id="12"/>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3" id="13"/>
          <p:cNvGrpSpPr/>
          <p:nvPr/>
        </p:nvGrpSpPr>
        <p:grpSpPr>
          <a:xfrm rot="0">
            <a:off x="13396139" y="4823914"/>
            <a:ext cx="502056" cy="50205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15" id="15"/>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sp>
        <p:nvSpPr>
          <p:cNvPr name="TextBox 16" id="16"/>
          <p:cNvSpPr txBox="true"/>
          <p:nvPr/>
        </p:nvSpPr>
        <p:spPr>
          <a:xfrm rot="0">
            <a:off x="3550312" y="1904545"/>
            <a:ext cx="10138967" cy="2282190"/>
          </a:xfrm>
          <a:prstGeom prst="rect">
            <a:avLst/>
          </a:prstGeom>
        </p:spPr>
        <p:txBody>
          <a:bodyPr anchor="t" rtlCol="false" tIns="0" lIns="0" bIns="0" rIns="0">
            <a:spAutoFit/>
          </a:bodyPr>
          <a:lstStyle/>
          <a:p>
            <a:pPr algn="ctr">
              <a:lnSpc>
                <a:spcPts val="8730"/>
              </a:lnSpc>
            </a:pPr>
            <a:r>
              <a:rPr lang="en-US" sz="9000" b="true">
                <a:solidFill>
                  <a:srgbClr val="000000"/>
                </a:solidFill>
                <a:latin typeface="DM Sans Bold"/>
                <a:ea typeface="DM Sans Bold"/>
                <a:cs typeface="DM Sans Bold"/>
                <a:sym typeface="DM Sans Bold"/>
              </a:rPr>
              <a:t>PART 2</a:t>
            </a:r>
          </a:p>
          <a:p>
            <a:pPr algn="ctr" marL="0" indent="0" lvl="1">
              <a:lnSpc>
                <a:spcPts val="8730"/>
              </a:lnSpc>
              <a:spcBef>
                <a:spcPct val="0"/>
              </a:spcBef>
            </a:pPr>
            <a:r>
              <a:rPr lang="en-US" b="true" sz="9000">
                <a:solidFill>
                  <a:srgbClr val="000000"/>
                </a:solidFill>
                <a:latin typeface="DM Sans Bold"/>
                <a:ea typeface="DM Sans Bold"/>
                <a:cs typeface="DM Sans Bold"/>
                <a:sym typeface="DM Sans Bold"/>
              </a:rPr>
              <a:t>Ideation process</a:t>
            </a:r>
          </a:p>
        </p:txBody>
      </p:sp>
      <p:sp>
        <p:nvSpPr>
          <p:cNvPr name="TextBox 17" id="17"/>
          <p:cNvSpPr txBox="true"/>
          <p:nvPr/>
        </p:nvSpPr>
        <p:spPr>
          <a:xfrm rot="0">
            <a:off x="2227066" y="5616041"/>
            <a:ext cx="2197323" cy="679451"/>
          </a:xfrm>
          <a:prstGeom prst="rect">
            <a:avLst/>
          </a:prstGeom>
        </p:spPr>
        <p:txBody>
          <a:bodyPr anchor="t" rtlCol="false" tIns="0" lIns="0" bIns="0" rIns="0">
            <a:spAutoFit/>
          </a:bodyPr>
          <a:lstStyle/>
          <a:p>
            <a:pPr algn="l">
              <a:lnSpc>
                <a:spcPts val="5150"/>
              </a:lnSpc>
            </a:pPr>
            <a:r>
              <a:rPr lang="en-US" sz="5000" b="true">
                <a:solidFill>
                  <a:srgbClr val="000000"/>
                </a:solidFill>
                <a:latin typeface="DM Sans Bold"/>
                <a:ea typeface="DM Sans Bold"/>
                <a:cs typeface="DM Sans Bold"/>
                <a:sym typeface="DM Sans Bold"/>
              </a:rPr>
              <a:t>01</a:t>
            </a:r>
          </a:p>
        </p:txBody>
      </p:sp>
      <p:sp>
        <p:nvSpPr>
          <p:cNvPr name="TextBox 18" id="18"/>
          <p:cNvSpPr txBox="true"/>
          <p:nvPr/>
        </p:nvSpPr>
        <p:spPr>
          <a:xfrm rot="0">
            <a:off x="5948468" y="5616041"/>
            <a:ext cx="2197323" cy="679451"/>
          </a:xfrm>
          <a:prstGeom prst="rect">
            <a:avLst/>
          </a:prstGeom>
        </p:spPr>
        <p:txBody>
          <a:bodyPr anchor="t" rtlCol="false" tIns="0" lIns="0" bIns="0" rIns="0">
            <a:spAutoFit/>
          </a:bodyPr>
          <a:lstStyle/>
          <a:p>
            <a:pPr algn="l">
              <a:lnSpc>
                <a:spcPts val="5150"/>
              </a:lnSpc>
            </a:pPr>
            <a:r>
              <a:rPr lang="en-US" sz="5000" b="true">
                <a:solidFill>
                  <a:srgbClr val="000000"/>
                </a:solidFill>
                <a:latin typeface="DM Sans Bold"/>
                <a:ea typeface="DM Sans Bold"/>
                <a:cs typeface="DM Sans Bold"/>
                <a:sym typeface="DM Sans Bold"/>
              </a:rPr>
              <a:t>02</a:t>
            </a:r>
          </a:p>
        </p:txBody>
      </p:sp>
      <p:sp>
        <p:nvSpPr>
          <p:cNvPr name="TextBox 19" id="19"/>
          <p:cNvSpPr txBox="true"/>
          <p:nvPr/>
        </p:nvSpPr>
        <p:spPr>
          <a:xfrm rot="0">
            <a:off x="894497" y="6238341"/>
            <a:ext cx="3435480" cy="1884645"/>
          </a:xfrm>
          <a:prstGeom prst="rect">
            <a:avLst/>
          </a:prstGeom>
        </p:spPr>
        <p:txBody>
          <a:bodyPr anchor="t" rtlCol="false" tIns="0" lIns="0" bIns="0" rIns="0">
            <a:spAutoFit/>
          </a:bodyPr>
          <a:lstStyle/>
          <a:p>
            <a:pPr algn="l">
              <a:lnSpc>
                <a:spcPts val="3037"/>
              </a:lnSpc>
            </a:pPr>
            <a:r>
              <a:rPr lang="en-US" sz="1947">
                <a:solidFill>
                  <a:srgbClr val="000000"/>
                </a:solidFill>
                <a:latin typeface="DM Sans"/>
                <a:ea typeface="DM Sans"/>
                <a:cs typeface="DM Sans"/>
                <a:sym typeface="DM Sans"/>
              </a:rPr>
              <a:t>SLAM Method Learning: By practical use and method reading, understand which existing SLAM libraries can be applied to this task.</a:t>
            </a:r>
          </a:p>
        </p:txBody>
      </p:sp>
      <p:sp>
        <p:nvSpPr>
          <p:cNvPr name="TextBox 20" id="20"/>
          <p:cNvSpPr txBox="true"/>
          <p:nvPr/>
        </p:nvSpPr>
        <p:spPr>
          <a:xfrm rot="0">
            <a:off x="4913327" y="6238341"/>
            <a:ext cx="3339101" cy="1777241"/>
          </a:xfrm>
          <a:prstGeom prst="rect">
            <a:avLst/>
          </a:prstGeom>
        </p:spPr>
        <p:txBody>
          <a:bodyPr anchor="t" rtlCol="false" tIns="0" lIns="0" bIns="0" rIns="0">
            <a:spAutoFit/>
          </a:bodyPr>
          <a:lstStyle/>
          <a:p>
            <a:pPr algn="l">
              <a:lnSpc>
                <a:spcPts val="2859"/>
              </a:lnSpc>
            </a:pPr>
            <a:r>
              <a:rPr lang="en-US" sz="1832">
                <a:solidFill>
                  <a:srgbClr val="000000"/>
                </a:solidFill>
                <a:latin typeface="DM Sans"/>
                <a:ea typeface="DM Sans"/>
                <a:cs typeface="DM Sans"/>
                <a:sym typeface="DM Sans"/>
              </a:rPr>
              <a:t>SLAM Method Analysis: Gain theoretical understanding of how SLAM identifies obstacles and projects them onto the map.</a:t>
            </a:r>
          </a:p>
        </p:txBody>
      </p:sp>
      <p:sp>
        <p:nvSpPr>
          <p:cNvPr name="TextBox 21" id="21"/>
          <p:cNvSpPr txBox="true"/>
          <p:nvPr/>
        </p:nvSpPr>
        <p:spPr>
          <a:xfrm rot="0">
            <a:off x="9671930" y="5616041"/>
            <a:ext cx="2197323" cy="679451"/>
          </a:xfrm>
          <a:prstGeom prst="rect">
            <a:avLst/>
          </a:prstGeom>
        </p:spPr>
        <p:txBody>
          <a:bodyPr anchor="t" rtlCol="false" tIns="0" lIns="0" bIns="0" rIns="0">
            <a:spAutoFit/>
          </a:bodyPr>
          <a:lstStyle/>
          <a:p>
            <a:pPr algn="l">
              <a:lnSpc>
                <a:spcPts val="5150"/>
              </a:lnSpc>
            </a:pPr>
            <a:r>
              <a:rPr lang="en-US" sz="5000" b="true">
                <a:solidFill>
                  <a:srgbClr val="000000"/>
                </a:solidFill>
                <a:latin typeface="DM Sans Bold"/>
                <a:ea typeface="DM Sans Bold"/>
                <a:cs typeface="DM Sans Bold"/>
                <a:sym typeface="DM Sans Bold"/>
              </a:rPr>
              <a:t>03</a:t>
            </a:r>
          </a:p>
        </p:txBody>
      </p:sp>
      <p:sp>
        <p:nvSpPr>
          <p:cNvPr name="TextBox 22" id="22"/>
          <p:cNvSpPr txBox="true"/>
          <p:nvPr/>
        </p:nvSpPr>
        <p:spPr>
          <a:xfrm rot="0">
            <a:off x="8738203" y="6238341"/>
            <a:ext cx="3357587" cy="1777241"/>
          </a:xfrm>
          <a:prstGeom prst="rect">
            <a:avLst/>
          </a:prstGeom>
        </p:spPr>
        <p:txBody>
          <a:bodyPr anchor="t" rtlCol="false" tIns="0" lIns="0" bIns="0" rIns="0">
            <a:spAutoFit/>
          </a:bodyPr>
          <a:lstStyle/>
          <a:p>
            <a:pPr algn="l">
              <a:lnSpc>
                <a:spcPts val="2859"/>
              </a:lnSpc>
            </a:pPr>
            <a:r>
              <a:rPr lang="en-US" sz="1832">
                <a:solidFill>
                  <a:srgbClr val="000000"/>
                </a:solidFill>
                <a:latin typeface="DM Sans"/>
                <a:ea typeface="DM Sans"/>
                <a:cs typeface="DM Sans"/>
                <a:sym typeface="DM Sans"/>
              </a:rPr>
              <a:t>Turtlebot3 Hardware Learning: Understand the sensors available on the Turtlebot3 and the necessary hardware calibration. </a:t>
            </a:r>
          </a:p>
        </p:txBody>
      </p:sp>
      <p:sp>
        <p:nvSpPr>
          <p:cNvPr name="TextBox 23" id="23"/>
          <p:cNvSpPr txBox="true"/>
          <p:nvPr/>
        </p:nvSpPr>
        <p:spPr>
          <a:xfrm rot="0">
            <a:off x="13414442" y="5616041"/>
            <a:ext cx="2197323" cy="679451"/>
          </a:xfrm>
          <a:prstGeom prst="rect">
            <a:avLst/>
          </a:prstGeom>
        </p:spPr>
        <p:txBody>
          <a:bodyPr anchor="t" rtlCol="false" tIns="0" lIns="0" bIns="0" rIns="0">
            <a:spAutoFit/>
          </a:bodyPr>
          <a:lstStyle/>
          <a:p>
            <a:pPr algn="l">
              <a:lnSpc>
                <a:spcPts val="5150"/>
              </a:lnSpc>
            </a:pPr>
            <a:r>
              <a:rPr lang="en-US" sz="5000" b="true">
                <a:solidFill>
                  <a:srgbClr val="000000"/>
                </a:solidFill>
                <a:latin typeface="DM Sans Bold"/>
                <a:ea typeface="DM Sans Bold"/>
                <a:cs typeface="DM Sans Bold"/>
                <a:sym typeface="DM Sans Bold"/>
              </a:rPr>
              <a:t>04</a:t>
            </a:r>
          </a:p>
        </p:txBody>
      </p:sp>
      <p:sp>
        <p:nvSpPr>
          <p:cNvPr name="TextBox 24" id="24"/>
          <p:cNvSpPr txBox="true"/>
          <p:nvPr/>
        </p:nvSpPr>
        <p:spPr>
          <a:xfrm rot="0">
            <a:off x="12581565" y="6264053"/>
            <a:ext cx="2972123" cy="2301376"/>
          </a:xfrm>
          <a:prstGeom prst="rect">
            <a:avLst/>
          </a:prstGeom>
        </p:spPr>
        <p:txBody>
          <a:bodyPr anchor="t" rtlCol="false" tIns="0" lIns="0" bIns="0" rIns="0">
            <a:spAutoFit/>
          </a:bodyPr>
          <a:lstStyle/>
          <a:p>
            <a:pPr algn="l">
              <a:lnSpc>
                <a:spcPts val="2627"/>
              </a:lnSpc>
            </a:pPr>
            <a:r>
              <a:rPr lang="en-US" sz="1684">
                <a:solidFill>
                  <a:srgbClr val="000000"/>
                </a:solidFill>
                <a:latin typeface="DM Sans"/>
                <a:ea typeface="DM Sans"/>
                <a:cs typeface="DM Sans"/>
                <a:sym typeface="DM Sans"/>
              </a:rPr>
              <a:t>Integration of Turtlebot3 with SLAM Method and ROS System: Complete this part of the task, addressing the primary issue of converting a 2D track into obstacles in the SLAM map.</a:t>
            </a:r>
          </a:p>
        </p:txBody>
      </p:sp>
      <p:sp>
        <p:nvSpPr>
          <p:cNvPr name="Freeform 25" id="25"/>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0">
            <a:off x="15262955" y="8864586"/>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7" id="27"/>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28" id="28"/>
          <p:cNvSpPr/>
          <p:nvPr/>
        </p:nvSpPr>
        <p:spPr>
          <a:xfrm flipH="false" flipV="false" rot="0">
            <a:off x="11101574"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29" id="29"/>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30" id="30"/>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31" id="31"/>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32" id="32"/>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4136549" y="3754077"/>
            <a:ext cx="10014901" cy="1766570"/>
          </a:xfrm>
          <a:prstGeom prst="rect">
            <a:avLst/>
          </a:prstGeom>
        </p:spPr>
        <p:txBody>
          <a:bodyPr anchor="t" rtlCol="false" tIns="0" lIns="0" bIns="0" rIns="0">
            <a:spAutoFit/>
          </a:bodyPr>
          <a:lstStyle/>
          <a:p>
            <a:pPr algn="ctr">
              <a:lnSpc>
                <a:spcPts val="6789"/>
              </a:lnSpc>
            </a:pPr>
            <a:r>
              <a:rPr lang="en-US" b="true" sz="6999">
                <a:solidFill>
                  <a:srgbClr val="000000"/>
                </a:solidFill>
                <a:latin typeface="DM Sans Bold"/>
                <a:ea typeface="DM Sans Bold"/>
                <a:cs typeface="DM Sans Bold"/>
                <a:sym typeface="DM Sans Bold"/>
              </a:rPr>
              <a:t>We almost near the answer!</a:t>
            </a:r>
          </a:p>
        </p:txBody>
      </p:sp>
      <p:sp>
        <p:nvSpPr>
          <p:cNvPr name="TextBox 4" id="4"/>
          <p:cNvSpPr txBox="true"/>
          <p:nvPr/>
        </p:nvSpPr>
        <p:spPr>
          <a:xfrm rot="0">
            <a:off x="3454738" y="5600700"/>
            <a:ext cx="11160016" cy="3657600"/>
          </a:xfrm>
          <a:prstGeom prst="rect">
            <a:avLst/>
          </a:prstGeom>
        </p:spPr>
        <p:txBody>
          <a:bodyPr anchor="t" rtlCol="false" tIns="0" lIns="0" bIns="0" rIns="0">
            <a:spAutoFit/>
          </a:bodyPr>
          <a:lstStyle/>
          <a:p>
            <a:pPr algn="ctr" marL="0" indent="0" lvl="0">
              <a:lnSpc>
                <a:spcPts val="2699"/>
              </a:lnSpc>
              <a:spcBef>
                <a:spcPct val="0"/>
              </a:spcBef>
            </a:pPr>
            <a:r>
              <a:rPr lang="en-US" sz="1999" spc="119">
                <a:solidFill>
                  <a:srgbClr val="000000"/>
                </a:solidFill>
                <a:latin typeface="DM Sans"/>
                <a:ea typeface="DM Sans"/>
                <a:cs typeface="DM Sans"/>
                <a:sym typeface="DM Sans"/>
              </a:rPr>
              <a:t>Through the analysis of the SLAM task logic and based on the existing understanding of the intrinsic parameters of the Turtlebot3, the reference world coordinate system, and other related information, we have devised a solution to the problem of converting two-dimensional planar lines from the real world into obstacles in the SLAM task map. The approach involves creating an additional file to store all pixel points representing lines detected along the vehicle's path (for simplicity, we select one pixel point out of every 100). The SLAM program operates normally without any modifications. After completing the exploration of the entire map, the SLAM-detected map is stored. Finally, a script is designed to map the previously stored pixel points onto the detected map, manually setting their pixel values to 0 (which appears as black in the map, representing obstacle pixels).</a:t>
            </a:r>
          </a:p>
        </p:txBody>
      </p:sp>
      <p:sp>
        <p:nvSpPr>
          <p:cNvPr name="TextBox 5" id="5"/>
          <p:cNvSpPr txBox="true"/>
          <p:nvPr/>
        </p:nvSpPr>
        <p:spPr>
          <a:xfrm rot="0">
            <a:off x="5277837" y="1457325"/>
            <a:ext cx="7315066" cy="2534875"/>
          </a:xfrm>
          <a:prstGeom prst="rect">
            <a:avLst/>
          </a:prstGeom>
        </p:spPr>
        <p:txBody>
          <a:bodyPr anchor="t" rtlCol="false" tIns="0" lIns="0" bIns="0" rIns="0">
            <a:spAutoFit/>
          </a:bodyPr>
          <a:lstStyle/>
          <a:p>
            <a:pPr algn="ctr">
              <a:lnSpc>
                <a:spcPts val="18952"/>
              </a:lnSpc>
            </a:pPr>
            <a:r>
              <a:rPr lang="en-US" b="true" sz="19538">
                <a:solidFill>
                  <a:srgbClr val="000000"/>
                </a:solidFill>
                <a:latin typeface="DM Sans Bold"/>
                <a:ea typeface="DM Sans Bold"/>
                <a:cs typeface="DM Sans Bold"/>
                <a:sym typeface="DM Sans Bold"/>
              </a:rPr>
              <a:t>95%</a:t>
            </a:r>
          </a:p>
        </p:txBody>
      </p:sp>
      <p:sp>
        <p:nvSpPr>
          <p:cNvPr name="Freeform 6" id="6"/>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5847044"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9" id="9"/>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10" id="10"/>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1" id="11"/>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2" id="12"/>
          <p:cNvSpPr/>
          <p:nvPr/>
        </p:nvSpPr>
        <p:spPr>
          <a:xfrm flipH="false" flipV="false" rot="0">
            <a:off x="7495522"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3" id="13"/>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4" id="14"/>
          <p:cNvSpPr/>
          <p:nvPr/>
        </p:nvSpPr>
        <p:spPr>
          <a:xfrm flipH="false" flipV="false" rot="0">
            <a:off x="4861154" y="-2102294"/>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5" id="15"/>
          <p:cNvSpPr/>
          <p:nvPr/>
        </p:nvSpPr>
        <p:spPr>
          <a:xfrm flipH="false" flipV="false" rot="0">
            <a:off x="17494810" y="2371030"/>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6" id="16"/>
          <p:cNvSpPr/>
          <p:nvPr/>
        </p:nvSpPr>
        <p:spPr>
          <a:xfrm flipH="false" flipV="false" rot="0">
            <a:off x="2570549" y="949682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7" id="17"/>
          <p:cNvSpPr/>
          <p:nvPr/>
        </p:nvSpPr>
        <p:spPr>
          <a:xfrm flipH="false" flipV="false" rot="-5282649">
            <a:off x="16596506" y="6970869"/>
            <a:ext cx="3382987" cy="1154444"/>
          </a:xfrm>
          <a:custGeom>
            <a:avLst/>
            <a:gdLst/>
            <a:ahLst/>
            <a:cxnLst/>
            <a:rect r="r" b="b" t="t" l="l"/>
            <a:pathLst>
              <a:path h="1154444" w="3382987">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8" id="18"/>
          <p:cNvSpPr/>
          <p:nvPr/>
        </p:nvSpPr>
        <p:spPr>
          <a:xfrm flipH="false" flipV="false" rot="0">
            <a:off x="17259300" y="-971659"/>
            <a:ext cx="3104522" cy="3342688"/>
          </a:xfrm>
          <a:custGeom>
            <a:avLst/>
            <a:gdLst/>
            <a:ahLst/>
            <a:cxnLst/>
            <a:rect r="r" b="b" t="t" l="l"/>
            <a:pathLst>
              <a:path h="3342688" w="3104522">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DAGZYxzoLaM</dc:identifier>
  <dcterms:modified xsi:type="dcterms:W3CDTF">2011-08-01T06:04:30Z</dcterms:modified>
  <cp:revision>1</cp:revision>
  <dc:title>Robotic Project presentation</dc:title>
</cp:coreProperties>
</file>